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380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44" r:id="rId10"/>
    <p:sldId id="343" r:id="rId11"/>
    <p:sldId id="369" r:id="rId12"/>
    <p:sldId id="345" r:id="rId13"/>
    <p:sldId id="346" r:id="rId14"/>
    <p:sldId id="347" r:id="rId15"/>
    <p:sldId id="349" r:id="rId16"/>
    <p:sldId id="348" r:id="rId17"/>
    <p:sldId id="350" r:id="rId18"/>
    <p:sldId id="351" r:id="rId19"/>
    <p:sldId id="352" r:id="rId20"/>
    <p:sldId id="353" r:id="rId21"/>
    <p:sldId id="354" r:id="rId22"/>
    <p:sldId id="355" r:id="rId23"/>
    <p:sldId id="370" r:id="rId24"/>
    <p:sldId id="356" r:id="rId25"/>
    <p:sldId id="357" r:id="rId26"/>
    <p:sldId id="358" r:id="rId27"/>
    <p:sldId id="360" r:id="rId28"/>
    <p:sldId id="359" r:id="rId29"/>
    <p:sldId id="362" r:id="rId30"/>
    <p:sldId id="361" r:id="rId31"/>
    <p:sldId id="366" r:id="rId32"/>
    <p:sldId id="363" r:id="rId33"/>
    <p:sldId id="364" r:id="rId34"/>
    <p:sldId id="371" r:id="rId35"/>
    <p:sldId id="384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348" y="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68" y="785794"/>
            <a:ext cx="9466034" cy="182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smtClean="0"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универсальный язык человечества</a:t>
            </a:r>
            <a:endParaRPr lang="ru-RU" sz="4400" b="1" i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1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23836" y="2357430"/>
            <a:ext cx="1093001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cap="none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юбилеям известных композиторов: к 150-летию С.В. Рахманинова,  к 135-летию М.Ф. Гнесина,</a:t>
            </a:r>
            <a:r>
              <a:rPr kumimoji="0" lang="ru-RU" sz="2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120-летию А.И. Хачатуряна,  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8" name="Picture 4" descr="https://kartinkin.net/uploads/posts/2022-03/1648103351_58-kartinkin-net-p-kartinki-muzikalnie-noti-dlya-oformleniya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28"/>
            <a:ext cx="12192000" cy="300039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024694" y="1142984"/>
            <a:ext cx="4286280" cy="53578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1026" y="1928802"/>
            <a:ext cx="5643602" cy="310854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Композитора не стало 28 марта в 1943 году, он всего несколько дней не дожил до 70-летнего юбилея.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Рахманинова похоронили на кладбище Кенсико в Нью-Йорке рядом с женой и дочерью.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myslide.ru/documents_3/8808ba83c15aedf973d221791b5c7c82/img18.jpg"/>
          <p:cNvPicPr>
            <a:picLocks noChangeAspect="1" noChangeArrowheads="1"/>
          </p:cNvPicPr>
          <p:nvPr/>
        </p:nvPicPr>
        <p:blipFill>
          <a:blip r:embed="rId2"/>
          <a:srcRect l="14063" r="26875" b="27499"/>
          <a:stretch>
            <a:fillRect/>
          </a:stretch>
        </p:blipFill>
        <p:spPr bwMode="auto">
          <a:xfrm>
            <a:off x="7239008" y="1357298"/>
            <a:ext cx="3929090" cy="5062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81224" y="785794"/>
            <a:ext cx="6929486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Книги из фонда библиотеки</a:t>
            </a:r>
          </a:p>
        </p:txBody>
      </p:sp>
      <p:sp>
        <p:nvSpPr>
          <p:cNvPr id="1026" name="AutoShape 2" descr="Александр Порфирьевич Бородин | Маршак Елена Александровна, Маршак Илья Яковлевич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C:\Users\Admin\Desktop\653369502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Александр Порфирьевич Бородин | Маршак Елена Александровна, Маршак Илья Яковлевич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2" name="Picture 2" descr="Сергей Васильевич Рахманинов, О. И. Соколова"/>
          <p:cNvPicPr>
            <a:picLocks noChangeAspect="1" noChangeArrowheads="1"/>
          </p:cNvPicPr>
          <p:nvPr/>
        </p:nvPicPr>
        <p:blipFill>
          <a:blip r:embed="rId2"/>
          <a:srcRect b="7173"/>
          <a:stretch>
            <a:fillRect/>
          </a:stretch>
        </p:blipFill>
        <p:spPr bwMode="auto">
          <a:xfrm>
            <a:off x="3452794" y="3071810"/>
            <a:ext cx="2143140" cy="32861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6326" name="AutoShape 6" descr="С. Рахманинов - С. Рахманинов. Литературное наследие. В трех томах. Том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32" name="Picture 12" descr="https://entropiabook.ru/wp-content/uploads/2021/06/%D0%91%D0%9D1214-1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22858" t="10001" r="22856" b="8570"/>
          <a:stretch>
            <a:fillRect/>
          </a:stretch>
        </p:blipFill>
        <p:spPr bwMode="auto">
          <a:xfrm>
            <a:off x="1023902" y="1643050"/>
            <a:ext cx="2024077" cy="303611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6336" name="Picture 16" descr="Рудакова Евгения Николаевна &quot;С. В. Рахманинов&quot;"/>
          <p:cNvPicPr>
            <a:picLocks noChangeAspect="1" noChangeArrowheads="1"/>
          </p:cNvPicPr>
          <p:nvPr/>
        </p:nvPicPr>
        <p:blipFill>
          <a:blip r:embed="rId4"/>
          <a:srcRect l="2128" t="1634" r="2128" b="1950"/>
          <a:stretch>
            <a:fillRect/>
          </a:stretch>
        </p:blipFill>
        <p:spPr bwMode="auto">
          <a:xfrm>
            <a:off x="6453190" y="2000240"/>
            <a:ext cx="2195443" cy="29986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6338" name="Picture 18" descr="Рахманинов и его время, Ю. Келдыш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82214" y="785794"/>
            <a:ext cx="1905000" cy="28670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6343" name="Picture 23" descr="C:\Users\Admin\Desktop\muz_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10644" y="3857628"/>
            <a:ext cx="1795464" cy="27689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1424" y="980728"/>
            <a:ext cx="3528392" cy="43924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53058" y="1214422"/>
            <a:ext cx="5655540" cy="12144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Михаил Фабианович Гнесин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(1883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1957)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38744" y="3857628"/>
            <a:ext cx="6643734" cy="258532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ru-RU" sz="2000" dirty="0" smtClean="0"/>
              <a:t>«Значительная часть моих про­изведений была написана в Ростове. Это были фортепьянные пьесы, ро­мансы на стихи русских поэтов, хоровые и другие сочинения. Многие из них впервые прозвучали в Ростове в исполнении местных музыкантов»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                         </a:t>
            </a:r>
            <a:r>
              <a:rPr lang="ru-RU" sz="2200" i="1" dirty="0" smtClean="0"/>
              <a:t>М. Ф. Гнесин</a:t>
            </a:r>
            <a:r>
              <a:rPr lang="ru-RU" sz="22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                                                </a:t>
            </a:r>
          </a:p>
          <a:p>
            <a:pPr algn="just"/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3794" name="Picture 2" descr="https://eponym.ru/GaleryImages/W2C61CJH00MHDK03HP4I3WMNY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8301" r="16989" b="13461"/>
          <a:stretch>
            <a:fillRect/>
          </a:stretch>
        </p:blipFill>
        <p:spPr bwMode="auto">
          <a:xfrm>
            <a:off x="1023902" y="1142984"/>
            <a:ext cx="3313664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9720" y="1571612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53322" y="1643050"/>
            <a:ext cx="3387796" cy="40005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66778" y="5786454"/>
            <a:ext cx="4429156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Гнесина Белла  Исаевна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53256" y="5786455"/>
            <a:ext cx="428628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Фабиан Осипович Гнесин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67042" y="500042"/>
            <a:ext cx="5655540" cy="7858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Семья</a:t>
            </a:r>
          </a:p>
        </p:txBody>
      </p:sp>
      <p:pic>
        <p:nvPicPr>
          <p:cNvPr id="34818" name="Picture 2" descr="https://static.wixstatic.com/media/fb9c2e_d6d894a5043a407991fe0bd9928be8bb~mv2.jpg/v1/fill/w_303,h_431,al_c,q_80,usm_0.66_1.00_0.01,enc_auto/fb9c2e_d6d894a5043a407991fe0bd9928be8bb~m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472" y="1714488"/>
            <a:ext cx="2857520" cy="3748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s://avatars.dzeninfra.ru/get-zen_doc/3323369/pub_6118be8b90c7e2078a6a6479_611bd2b0ddf31176221cc3d7/scale_2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36" y="1833708"/>
            <a:ext cx="2967037" cy="3721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5340" y="1714488"/>
            <a:ext cx="4857784" cy="33575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08864" y="1714488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67042" y="785794"/>
            <a:ext cx="5655540" cy="7858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Детство</a:t>
            </a:r>
          </a:p>
        </p:txBody>
      </p:sp>
      <p:pic>
        <p:nvPicPr>
          <p:cNvPr id="35842" name="Picture 2" descr="https://avatars.dzeninfra.ru/get-zen_doc/3979494/pub_6118be8b90c7e2078a6a6479_611bcff1ddf311762213e630/scale_2400"/>
          <p:cNvPicPr>
            <a:picLocks noChangeAspect="1" noChangeArrowheads="1"/>
          </p:cNvPicPr>
          <p:nvPr/>
        </p:nvPicPr>
        <p:blipFill>
          <a:blip r:embed="rId2"/>
          <a:srcRect l="7016" r="8797"/>
          <a:stretch>
            <a:fillRect/>
          </a:stretch>
        </p:blipFill>
        <p:spPr bwMode="auto">
          <a:xfrm>
            <a:off x="1309654" y="1928802"/>
            <a:ext cx="439343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95274" y="5357826"/>
            <a:ext cx="6058069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Григорий и Михаил Гнесины в детстве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5844" name="AutoShape 4" descr="C:\Users\Admin\Desktop\scale_2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6" name="Picture 6" descr="https://avatars.dzeninfra.ru/get-zen_doc/1877958/pub_6232f27661d49b12887eab4e_6232f2917b145820fb137b58/scale_2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388" y="1814630"/>
            <a:ext cx="2947375" cy="382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953124" y="5929330"/>
            <a:ext cx="6096000" cy="83099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  Мать Белла Исаевна и младшие сыновья Миша и Гриша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9588" y="1643050"/>
            <a:ext cx="3500462" cy="42862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5310182" y="2357430"/>
            <a:ext cx="607223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2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начале нового столетия в 1901 году Михаил Гнесин поступил в питерскую консерваторию. Педагоги разглядели в нём талант, и он был зачислен на факультет теории и композиции.</a:t>
            </a:r>
            <a:endParaRPr lang="ru-RU" sz="2600" dirty="0" smtClean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81356" y="714356"/>
            <a:ext cx="5655540" cy="7858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Юность</a:t>
            </a:r>
          </a:p>
        </p:txBody>
      </p:sp>
      <p:pic>
        <p:nvPicPr>
          <p:cNvPr id="10" name="Рисунок 9" descr="Михаил Гнесин в студенческие годы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02" y="1785926"/>
            <a:ext cx="3071834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95340" y="1571612"/>
            <a:ext cx="3214710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6866" name="Picture 2" descr="https://366days.ru/media/article_images/630/rnD5csgh2bQ.jpg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 b="6578"/>
          <a:stretch>
            <a:fillRect/>
          </a:stretch>
        </p:blipFill>
        <p:spPr bwMode="auto">
          <a:xfrm>
            <a:off x="1238216" y="1714488"/>
            <a:ext cx="2857520" cy="383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66712" y="5786454"/>
            <a:ext cx="4214842" cy="43088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2200" b="1" dirty="0" smtClean="0"/>
              <a:t>М. Гнесин, Петербург,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1905</a:t>
            </a:r>
            <a:r>
              <a:rPr lang="ru-RU" sz="2200" b="1" dirty="0" smtClean="0"/>
              <a:t> г.</a:t>
            </a:r>
            <a:endParaRPr lang="ru-RU" sz="2200" b="1" dirty="0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5095868" y="1928802"/>
            <a:ext cx="6238876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1905 году Михаил  участвовал в революционных процессах. В связи с этим он был арестован и изгнан из консерватории. Правда, через год его опять зачислили в учебное заведение.</a:t>
            </a:r>
            <a:r>
              <a:rPr lang="ru-RU" sz="2400" dirty="0" smtClean="0">
                <a:latin typeface="Noto Serif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В этот период времени он стал частью литературного круга символистов. Он знакомиться с самыми яркими поэтами «серебряного века».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95340" y="1285860"/>
            <a:ext cx="3571900" cy="43577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81620" y="3143248"/>
            <a:ext cx="5643602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/>
              <a:t>«Я отправлюсь в провинцию и буду заниматься просвещением».</a:t>
            </a:r>
          </a:p>
          <a:p>
            <a:pPr algn="just"/>
            <a:r>
              <a:rPr lang="ru-RU" sz="2000" dirty="0" smtClean="0"/>
              <a:t>                                                                   М. Гнесин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https://illustrated_dictionary.academic.ru/pictures/illustrated_dictionary/00433_058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16" y="1500174"/>
            <a:ext cx="3302693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381620" y="1928802"/>
            <a:ext cx="6429420" cy="8771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2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25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Михаил Гнесин считает, главной целью своей жизни благородное просветительство. 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6" descr="https://img-fotki.yandex.ru/get/9066/16969765.1a2/0_7eb85_2e33c570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1818" y="4857760"/>
            <a:ext cx="2976626" cy="12918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0960" y="1785926"/>
            <a:ext cx="4929222" cy="30718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66646" y="5072074"/>
            <a:ext cx="5357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/>
              <a:t>     </a:t>
            </a:r>
            <a:r>
              <a:rPr lang="ru-RU" sz="2400" b="1" dirty="0" smtClean="0"/>
              <a:t>Михаил Фабианович с  сестрами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24694" y="5072074"/>
            <a:ext cx="4714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учениками, техникум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1923 г.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10380" y="1785926"/>
            <a:ext cx="5000660" cy="30718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7024694" y="1905671"/>
            <a:ext cx="4572032" cy="2931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4" name="Picture 8" descr="https://nationmagazine.ru/upload/iblock/54f/54f574b14b5d1121acd56ab508db387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95274" y="1928802"/>
            <a:ext cx="450059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66712" y="1285860"/>
            <a:ext cx="5572164" cy="3857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309654" y="5429264"/>
            <a:ext cx="4429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/>
              <a:t>     Поэты - символисты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s://s0.slide-share.ru/s_slide/63521f829fe1a662e940fdf5c082248e/df4a03f9-b889-4d54-9ade-071763bf003d.jpeg"/>
          <p:cNvPicPr>
            <a:picLocks noChangeAspect="1" noChangeArrowheads="1"/>
          </p:cNvPicPr>
          <p:nvPr/>
        </p:nvPicPr>
        <p:blipFill>
          <a:blip r:embed="rId2"/>
          <a:srcRect t="13483"/>
          <a:stretch>
            <a:fillRect/>
          </a:stretch>
        </p:blipFill>
        <p:spPr bwMode="auto">
          <a:xfrm>
            <a:off x="738151" y="1440776"/>
            <a:ext cx="5357850" cy="3559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6596066" y="2071678"/>
            <a:ext cx="53578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После Октябрьской революции поэзия символистов  попала в «чёрный список», а вместе с этим закрылся доступ на эстраду написанным на их стихи романсам российского композитора. Постепенно композиции маэстро звучат всё реже и реже.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1424" y="980728"/>
            <a:ext cx="3528392" cy="43924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53058" y="1214422"/>
            <a:ext cx="5655540" cy="12144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Сергей Васильевич Рахманинов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(1873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1943)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10182" y="3929067"/>
            <a:ext cx="6096000" cy="243143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</a:t>
            </a:r>
            <a:r>
              <a:rPr lang="ru-RU" sz="2200" i="1" dirty="0" smtClean="0"/>
              <a:t>«Музыка прежде всего должна быть любима, должна идти от сердца и быть обращена к сердцу. Иначе музыку надо лишить надежды быть вечным и нетленным искусствам».</a:t>
            </a:r>
          </a:p>
          <a:p>
            <a:pPr algn="just"/>
            <a:r>
              <a:rPr lang="ru-RU" sz="2200" i="1" dirty="0" smtClean="0"/>
              <a:t>                                                         С.В. Рахманинов</a:t>
            </a:r>
            <a:r>
              <a:rPr lang="ru-RU" sz="22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                                                 </a:t>
            </a:r>
          </a:p>
          <a:p>
            <a:pPr algn="just"/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https://cdn.ananasposter.ru/image/cache/catalog/poster/drugoe/80/28944-1000x8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6778" y="1120872"/>
            <a:ext cx="3071834" cy="402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09522" y="1285860"/>
            <a:ext cx="4857784" cy="3429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66646" y="4786322"/>
            <a:ext cx="48577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/>
              <a:t>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Питерская консерватория в эвакуации в Ташкенте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https://static.wixstatic.com/media/fb9c2e_b22f105e43f14bf4b21a8465a191f581~mv2.jpg/v1/fill/w_746,h_567,al_c,q_85,usm_0.66_1.00_0.01,enc_auto/%D0%A3%D0%A8-52(1)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380960" y="1357298"/>
            <a:ext cx="465107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810248" y="2500306"/>
            <a:ext cx="2571768" cy="30718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38744" y="5643578"/>
            <a:ext cx="3286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/>
              <a:t>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Фабий, сын М. Гнесина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XVII-145.jpg"/>
          <p:cNvPicPr/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6024562" y="2643182"/>
            <a:ext cx="221457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810644" y="857232"/>
            <a:ext cx="3143272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Рисунок 14" descr="https://static.wixstatic.com/media/fb9c2e_c92d362605cc403abdd3e5f59d1604c9~mv2.jpg/v1/fill/w_401,h_567,al_c,q_80,usm_0.66_1.00_0.01,enc_auto/trio-1.jpg"/>
          <p:cNvPicPr/>
          <p:nvPr/>
        </p:nvPicPr>
        <p:blipFill>
          <a:blip r:embed="rId4">
            <a:lum bright="-10000" contrast="20000"/>
          </a:blip>
          <a:srcRect l="2341" t="1732" r="4006" b="11744"/>
          <a:stretch>
            <a:fillRect/>
          </a:stretch>
        </p:blipFill>
        <p:spPr bwMode="auto">
          <a:xfrm>
            <a:off x="8953520" y="1000108"/>
            <a:ext cx="2857520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8810644" y="5072074"/>
            <a:ext cx="3381356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Трио «Памяти наших погибших детей»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66712" y="1071546"/>
            <a:ext cx="5286412" cy="36433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Рисунок 8" descr="https://cdn.culture.ru/images/ba6240c4-594f-5b2e-b54b-dd052d22156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026" y="1285860"/>
            <a:ext cx="485778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52398" y="4929198"/>
            <a:ext cx="57150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/>
              <a:t>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Михаил Фабианович воспитал целую плеяду талантливых музыкантов, среди них: Арам Хачатурян, Тихон Хренников, Сергей Скребков и многие другие.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6310314" y="785794"/>
            <a:ext cx="564360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Гнесин – автор около 50 романсов, музыки к спектаклям и кинофильмам, обработок народных мелодий. Его перу принадлежит «Начальный курс практической композиции», книга «Мысли и воспоминания о Римском-Корсакове», ряд статей.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96264" y="3429000"/>
            <a:ext cx="2643206" cy="32242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3015" name="Picture 7" descr="https://www.peoples.ru/art/music/composer/gnesin/qB8iUXT3H6tQ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0578" y="3500438"/>
            <a:ext cx="2286016" cy="3065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0960" y="1142984"/>
            <a:ext cx="5500726" cy="39290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39074" y="3000372"/>
            <a:ext cx="2571768" cy="36433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238876" y="857232"/>
            <a:ext cx="557216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22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 могиле Михаила Гнесина установлен скромный гранитный памятник. На лицевой части стелы выгравированы имена композитора, его супруги Галины Маврикиевны, а также племянницы Евгении Григорьевны. </a:t>
            </a:r>
            <a:endParaRPr kumimoji="0" lang="ru-RU" sz="2200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s://documents.infourok.ru/159abe4c-e799-46d5-9cf5-d64c184794a2/0/image00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398" y="1357298"/>
            <a:ext cx="5429288" cy="359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09522" y="5072074"/>
            <a:ext cx="5715040" cy="163121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Слово «Гнесинка» у россиян ассоциируется с учебными заведениями, которые носят имя основательниц — сестер Гнесиных. Это Российская академия музыки, колледж и две музыкальные        школы в Москве.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Памятник Михаилу Гнесину"/>
          <p:cNvPicPr>
            <a:picLocks noChangeAspect="1" noChangeArrowheads="1"/>
          </p:cNvPicPr>
          <p:nvPr/>
        </p:nvPicPr>
        <p:blipFill>
          <a:blip r:embed="rId3">
            <a:lum bright="10000" contrast="40000"/>
          </a:blip>
          <a:srcRect/>
          <a:stretch>
            <a:fillRect/>
          </a:stretch>
        </p:blipFill>
        <p:spPr bwMode="auto">
          <a:xfrm>
            <a:off x="7881950" y="3143248"/>
            <a:ext cx="225991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81224" y="785794"/>
            <a:ext cx="6929486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Книги из фонда библиотеки</a:t>
            </a:r>
          </a:p>
        </p:txBody>
      </p:sp>
      <p:sp>
        <p:nvSpPr>
          <p:cNvPr id="1026" name="AutoShape 2" descr="Александр Порфирьевич Бородин | Маршак Елена Александровна, Маршак Илья Яковлевич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C:\Users\Admin\Desktop\653369502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Александр Порфирьевич Бородин | Маршак Елена Александровна, Маршак Илья Яковлевич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6" name="AutoShape 6" descr="С. Рахманинов - С. Рахманинов. Литературное наследие. В трех томах. Том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370" name="Picture 2" descr="https://expose-server.gpntbsib.ru/api/images/books/full_%D0%932021-8317-877518069_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234" y="2000240"/>
            <a:ext cx="2887758" cy="40578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186" r="6011" b="1639"/>
          <a:stretch>
            <a:fillRect/>
          </a:stretch>
        </p:blipFill>
        <p:spPr bwMode="auto">
          <a:xfrm>
            <a:off x="6738942" y="2000240"/>
            <a:ext cx="2950389" cy="40719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1424" y="980728"/>
            <a:ext cx="3528392" cy="43924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53058" y="1500174"/>
            <a:ext cx="6227044" cy="12144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Арам Ильич Хачатурян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(1903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1978)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95868" y="3143248"/>
            <a:ext cx="67866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</a:t>
            </a:r>
            <a:r>
              <a:rPr lang="ru-RU" sz="2000" i="1" dirty="0" smtClean="0"/>
              <a:t>«Есть в моем музыкальном семействе одно непокорное и шумливое дитя — это «Танец с саблями» из «Гаянэ». Честное слово, если бы я знал, что он получит такую популярность и начнет расталкивать локтями остальные мои произведения, я бы никогда его не написал!» </a:t>
            </a:r>
            <a: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dirty="0" smtClean="0"/>
              <a:t>                                                                        А. И. Хачатурян</a:t>
            </a:r>
            <a:r>
              <a:rPr lang="ru-RU" sz="22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                               </a:t>
            </a:r>
          </a:p>
          <a:p>
            <a:pPr algn="just"/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8" name="Picture 4" descr="https://rgnp.ru/wp-content/uploads/4/e/a/4ea1563c5fa66aff04055aca074f0456.jpeg"/>
          <p:cNvPicPr>
            <a:picLocks noChangeAspect="1" noChangeArrowheads="1"/>
          </p:cNvPicPr>
          <p:nvPr/>
        </p:nvPicPr>
        <p:blipFill>
          <a:blip r:embed="rId2"/>
          <a:srcRect l="61719" t="23959" r="2343" b="10416"/>
          <a:stretch>
            <a:fillRect/>
          </a:stretch>
        </p:blipFill>
        <p:spPr bwMode="auto">
          <a:xfrm>
            <a:off x="1166778" y="1071546"/>
            <a:ext cx="3071834" cy="4207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9720" y="1571612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53322" y="1643050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2464" y="5715016"/>
            <a:ext cx="4429156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Кумаш Саркисовна Хачатурян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10380" y="5786454"/>
            <a:ext cx="4643470" cy="113877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Илья (Егия) Васканович Хачатурян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67042" y="500042"/>
            <a:ext cx="5655540" cy="7858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Семья</a:t>
            </a:r>
          </a:p>
        </p:txBody>
      </p:sp>
      <p:pic>
        <p:nvPicPr>
          <p:cNvPr id="46086" name="Picture 6" descr="https://beautifulrus.com/wp-content/uploads/2017/10/Kumash-Khachaturyan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2095472" y="1737706"/>
            <a:ext cx="2928958" cy="3762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s://armenmerangulianopera.ru/dyn_images/img6413.jpg"/>
          <p:cNvPicPr>
            <a:picLocks noChangeAspect="1" noChangeArrowheads="1"/>
          </p:cNvPicPr>
          <p:nvPr/>
        </p:nvPicPr>
        <p:blipFill>
          <a:blip r:embed="rId3"/>
          <a:srcRect l="48586" t="10353" r="12999" b="57430"/>
          <a:stretch>
            <a:fillRect/>
          </a:stretch>
        </p:blipFill>
        <p:spPr bwMode="auto">
          <a:xfrm>
            <a:off x="7610205" y="1768502"/>
            <a:ext cx="3057827" cy="380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53124" y="1571612"/>
            <a:ext cx="5572164" cy="3857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5130" y="1428736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6712" y="5681979"/>
            <a:ext cx="4024298" cy="46166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Родители А.И. Хачатурян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67042" y="500042"/>
            <a:ext cx="5655540" cy="7858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Детство</a:t>
            </a:r>
          </a:p>
        </p:txBody>
      </p:sp>
      <p:pic>
        <p:nvPicPr>
          <p:cNvPr id="46082" name="Picture 2" descr="https://armenmerangulianopera.ru/dyn_images/img6413.jpg"/>
          <p:cNvPicPr>
            <a:picLocks noChangeAspect="1" noChangeArrowheads="1"/>
          </p:cNvPicPr>
          <p:nvPr/>
        </p:nvPicPr>
        <p:blipFill>
          <a:blip r:embed="rId2"/>
          <a:srcRect l="12000" t="10353" r="12999" b="10275"/>
          <a:stretch>
            <a:fillRect/>
          </a:stretch>
        </p:blipFill>
        <p:spPr bwMode="auto">
          <a:xfrm>
            <a:off x="1309654" y="1485887"/>
            <a:ext cx="2928958" cy="387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https://tanci-kavkaza.ru/wp-content/uploads/2017/02/Semiya-Ara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38" y="1740974"/>
            <a:ext cx="5214974" cy="347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953256" y="5643578"/>
            <a:ext cx="4024298" cy="46166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Семья А.И. Хачатурян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2398" y="1071546"/>
            <a:ext cx="3214710" cy="44291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10050" y="2000240"/>
            <a:ext cx="3214710" cy="42862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67042" y="500042"/>
            <a:ext cx="5655540" cy="7858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Юность</a:t>
            </a:r>
          </a:p>
        </p:txBody>
      </p:sp>
      <p:pic>
        <p:nvPicPr>
          <p:cNvPr id="49154" name="Picture 2" descr="Арам Ильич Хачатуря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2926" y="2143116"/>
            <a:ext cx="2928958" cy="407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6" name="Picture 4" descr="https://images.squarespace-cdn.com/content/v1/54412118e4b03de3b6796773/1597836377455-621RD5TII8DRXONCHS48/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274" y="1285860"/>
            <a:ext cx="2928958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5643578"/>
            <a:ext cx="4024298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Старший брат Сурен Хачатурян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810512" y="2714620"/>
            <a:ext cx="421484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 Москве молодые люди погружаются в театральную жизнь.        Они посещают оперу, ходят на балет, драматические театры, и симфонические оркестры, всё это оказывает неизгладимое впечатление на ребят.</a:t>
            </a:r>
            <a:endParaRPr kumimoji="0" lang="ru-RU" sz="22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0960" y="1928802"/>
            <a:ext cx="4929222" cy="36433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8132" name="Picture 4" descr="Арам Ильич Хачатуря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398" y="2000240"/>
            <a:ext cx="467126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809588" y="5715016"/>
            <a:ext cx="38576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Арам Хачатурян в техникуме</a:t>
            </a:r>
            <a:r>
              <a:rPr kumimoji="0" lang="ru-RU" sz="20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имени Гнесиных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95934" y="1428736"/>
            <a:ext cx="6429420" cy="212365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sz="2200" dirty="0" smtClean="0"/>
              <a:t>В возрасте 19 лет Арам Хачатурян поступает на подготовительные курсы биологического факультета МГУ. И параллельно поступает в музыкальный техникум имени Гнесиных. Его первым преподавателем был Михаил Фабианович Гнесин.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24760" y="3643314"/>
            <a:ext cx="3500462" cy="30003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7291" t="27778" r="40625" b="9722"/>
          <a:stretch>
            <a:fillRect/>
          </a:stretch>
        </p:blipFill>
        <p:spPr bwMode="auto">
          <a:xfrm>
            <a:off x="7739074" y="3714752"/>
            <a:ext cx="3143272" cy="282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2398" y="1643050"/>
            <a:ext cx="5143536" cy="37147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10314" y="1643050"/>
            <a:ext cx="5000660" cy="37147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 descr="https://sun9-29.userapi.com/impf/c849432/v849432082/16357e/8gF177Vcs2Y.jpg?size=604x430&amp;quality=96&amp;sign=288c8567fcb9db6753db74d3df4f6468&amp;type=albu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274" y="1785926"/>
            <a:ext cx="4786346" cy="3452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881026" y="5643578"/>
            <a:ext cx="4572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 Мясковский и А.Хачатурян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 descr="https://cdnn1.img.armeniasputnik.am/img/07e6/02/0c/38626599_0:228:868:879_1920x0_80_0_0_040a9b5bbb53155f02aa7e5625427f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8" y="1785926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952728" y="857232"/>
            <a:ext cx="61436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Московской консерватории</a:t>
            </a:r>
            <a:endParaRPr kumimoji="0" lang="ru-RU" sz="32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38876" y="5572140"/>
            <a:ext cx="5429288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В качестве дипломной работы Хачатурян пишет Первую симфонию.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9720" y="1643050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53322" y="1643050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81026" y="5786454"/>
            <a:ext cx="4429156" cy="7694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Петровна Рахманинова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67504" y="5857892"/>
            <a:ext cx="4643470" cy="7694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Аркадьевич Рахманинов 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s://storage.yandexcloud.net/wr4img/384671_51_i_013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51250" t="3192" b="2659"/>
          <a:stretch>
            <a:fillRect/>
          </a:stretch>
        </p:blipFill>
        <p:spPr bwMode="auto">
          <a:xfrm>
            <a:off x="7810512" y="1785926"/>
            <a:ext cx="2714644" cy="3782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Admin\Desktop\slide_06.jpg"/>
          <p:cNvPicPr>
            <a:picLocks noChangeAspect="1" noChangeArrowheads="1"/>
          </p:cNvPicPr>
          <p:nvPr/>
        </p:nvPicPr>
        <p:blipFill>
          <a:blip r:embed="rId3"/>
          <a:srcRect l="46316" t="21404" r="18947" b="12631"/>
          <a:stretch>
            <a:fillRect/>
          </a:stretch>
        </p:blipFill>
        <p:spPr bwMode="auto">
          <a:xfrm>
            <a:off x="2166910" y="1843381"/>
            <a:ext cx="2714644" cy="3657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67042" y="500042"/>
            <a:ext cx="5655540" cy="7858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Семья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6778" y="857232"/>
            <a:ext cx="3286148" cy="41434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81818" y="2643182"/>
            <a:ext cx="4143404" cy="3500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8084" y="5072896"/>
            <a:ext cx="5357850" cy="178510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период войны Араму Хачатуряну пришлось эвакуироваться из Москвы. Он уезжает в Пермь, где сочинит произведения, которые прославят его имя на весь мир.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2" name="Picture 6" descr="https://cdn.iportal.ru/news/2015/99/preview/b67054a3b05728a91d270bf3bf3c045d0fae86d1_900.jpg"/>
          <p:cNvPicPr>
            <a:picLocks noChangeAspect="1" noChangeArrowheads="1"/>
          </p:cNvPicPr>
          <p:nvPr/>
        </p:nvPicPr>
        <p:blipFill>
          <a:blip r:embed="rId2"/>
          <a:srcRect l="18750"/>
          <a:stretch>
            <a:fillRect/>
          </a:stretch>
        </p:blipFill>
        <p:spPr bwMode="auto">
          <a:xfrm>
            <a:off x="7011062" y="2749882"/>
            <a:ext cx="3871284" cy="325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6024562" y="1285860"/>
            <a:ext cx="57150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Артистка балета Ксения Златковская, Арам Хачатурян и артистка Татьяна Вечеслова. Пермь, 1942 год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7" name="Picture 11" descr="https://i11.fotocdn.net/s123/1e9de158b9787d01/public_pin_l/28054891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092" y="1000108"/>
            <a:ext cx="2857520" cy="395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39074" y="2285992"/>
            <a:ext cx="3143272" cy="42862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9522" y="1428736"/>
            <a:ext cx="5245184" cy="36433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2" descr="https://www.panorama.am/files/images/800px-Aankomst_Russische_dirigent_Khatsjatoerian_op_Schiphol%2C_Khatsjatorian%2C_Bestanddeelnr_916-6862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1950" y="2382537"/>
            <a:ext cx="2857520" cy="411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https://www.1tv.am/images/video/4/16256/f5aad19a2d3da7_5aad19a2d3e4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398" y="1624949"/>
            <a:ext cx="5000660" cy="3304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9522" y="5357826"/>
            <a:ext cx="5286412" cy="144655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</a:t>
            </a:r>
            <a:r>
              <a:rPr lang="ru-RU" sz="2200" dirty="0" smtClean="0"/>
              <a:t>В 1950-х годах Арам Хачатурян начинает преподавать в Московской консерватории и в институте имени Гнесина. </a:t>
            </a:r>
            <a:endParaRPr lang="ru-RU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53124" y="1071546"/>
            <a:ext cx="6096000" cy="110799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just"/>
            <a:r>
              <a:rPr lang="ru-RU" dirty="0" smtClean="0"/>
              <a:t>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Арама Хачатуряна знала вся страна, он объездил с концертами весь Советский Союз, выступал в Европе и Америке.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6778" y="1571612"/>
            <a:ext cx="3500462" cy="4572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2071678"/>
            <a:ext cx="4745118" cy="36433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 descr="Арам Ильич Хачатурян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0314" y="2214554"/>
            <a:ext cx="435771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3809984" y="785794"/>
            <a:ext cx="4429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Арам Хачатурян с женой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7" name="Picture 3" descr="https://kratkoebio.ru/wp-content/uploads/2020/11/nin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5876" y="1714518"/>
            <a:ext cx="306705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810380" y="1214422"/>
            <a:ext cx="3643338" cy="48577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96066" y="6215082"/>
            <a:ext cx="4176656" cy="43088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ru-RU" sz="2200" b="1" dirty="0" smtClean="0"/>
              <a:t>Памятник Араму Хачатуряну</a:t>
            </a:r>
            <a:endParaRPr lang="ru-RU" sz="2200" b="1" dirty="0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023902" y="2000240"/>
            <a:ext cx="4810116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В 1976 году Арам Ильич  похоронил свою любимую Нину. После её смерти смысл его жизни был потерян, он начал болеть.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/>
              <a:t>Он пережил свою жену только на два года. Похоронили знаменитого композитора в Армении в парке имени Комитаса.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3" name="Picture 3" descr="https://i.pinimg.com/originals/40/84/da/4084da165960db0afa3c0500eed78bf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4694" y="1428736"/>
            <a:ext cx="3286148" cy="438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81224" y="785794"/>
            <a:ext cx="6929486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Книги из фонда библиотеки</a:t>
            </a:r>
          </a:p>
        </p:txBody>
      </p:sp>
      <p:sp>
        <p:nvSpPr>
          <p:cNvPr id="1026" name="AutoShape 2" descr="Александр Порфирьевич Бородин | Маршак Елена Александровна, Маршак Илья Яковлевич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C:\Users\Admin\Desktop\653369502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Александр Порфирьевич Бородин | Маршак Елена Александровна, Маршак Илья Яковлевич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6" name="AutoShape 6" descr="С. Рахманинов - С. Рахманинов. Литературное наследие. В трех томах. Том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Обложка сборника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9525024" y="3357562"/>
            <a:ext cx="2224754" cy="31549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Picture 7" descr="C:\Users\Admin\Desktop\33.jpg"/>
          <p:cNvPicPr>
            <a:picLocks noChangeAspect="1" noChangeArrowheads="1"/>
          </p:cNvPicPr>
          <p:nvPr/>
        </p:nvPicPr>
        <p:blipFill>
          <a:blip r:embed="rId3"/>
          <a:srcRect r="-2752" b="1940"/>
          <a:stretch>
            <a:fillRect/>
          </a:stretch>
        </p:blipFill>
        <p:spPr bwMode="auto">
          <a:xfrm>
            <a:off x="4881554" y="2285992"/>
            <a:ext cx="2214578" cy="32230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Picture 4" descr="А. Хачатурян и музыка Советского Востока&quot;"/>
          <p:cNvPicPr>
            <a:picLocks noChangeAspect="1" noChangeArrowheads="1"/>
          </p:cNvPicPr>
          <p:nvPr/>
        </p:nvPicPr>
        <p:blipFill>
          <a:blip r:embed="rId4"/>
          <a:srcRect b="8333"/>
          <a:stretch>
            <a:fillRect/>
          </a:stretch>
        </p:blipFill>
        <p:spPr bwMode="auto">
          <a:xfrm>
            <a:off x="2546425" y="1714488"/>
            <a:ext cx="2120815" cy="29289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9" name="Picture 5" descr="https://avatars.mds.yandex.net/i?id=29e66b4c54c76c5385399050bf6c406d-4233014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674" y="1214422"/>
            <a:ext cx="2114550" cy="30480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1" name="Picture 7" descr="https://rusbuk.ru/uploads/books/750510/d925fed0b31626e9755b83facd49e6f9d7388076Max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9" y="2786058"/>
            <a:ext cx="2071701" cy="32007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68" y="857232"/>
            <a:ext cx="9572692" cy="182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6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b="1" i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66" name="Picture 10" descr="Нотки на прозрачном фоне"/>
          <p:cNvPicPr>
            <a:picLocks noChangeAspect="1" noChangeArrowheads="1"/>
          </p:cNvPicPr>
          <p:nvPr/>
        </p:nvPicPr>
        <p:blipFill>
          <a:blip r:embed="rId2">
            <a:lum bright="10000" contrast="-10000"/>
          </a:blip>
          <a:srcRect/>
          <a:stretch>
            <a:fillRect/>
          </a:stretch>
        </p:blipFill>
        <p:spPr bwMode="auto">
          <a:xfrm>
            <a:off x="95208" y="2786058"/>
            <a:ext cx="12096792" cy="407194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948" y="1714488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24694" y="1714488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https://vverh-dm.ru/image/catalog/2018/detstvo-velikih/16.08.2018_rahmaninov/113.jpg"/>
          <p:cNvPicPr>
            <a:picLocks noChangeAspect="1" noChangeArrowheads="1"/>
          </p:cNvPicPr>
          <p:nvPr/>
        </p:nvPicPr>
        <p:blipFill>
          <a:blip r:embed="rId2"/>
          <a:srcRect b="6015"/>
          <a:stretch>
            <a:fillRect/>
          </a:stretch>
        </p:blipFill>
        <p:spPr bwMode="auto">
          <a:xfrm>
            <a:off x="2095472" y="1880479"/>
            <a:ext cx="2967946" cy="376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senar.ru/photos/senar.ru_p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84" y="1814527"/>
            <a:ext cx="2857520" cy="38290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67042" y="500042"/>
            <a:ext cx="5655540" cy="10715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Детство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2464" y="6072206"/>
            <a:ext cx="4429156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мамой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53190" y="6000768"/>
            <a:ext cx="4429156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Сереже 8 лет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9522" y="1285860"/>
            <a:ext cx="3071834" cy="40005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7524760" y="2000240"/>
            <a:ext cx="466724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ru-RU" sz="2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Осенью 1882 года Рахманинова принимают на младшее отделение в Петербургскую консерваторию.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1887 году он начинает сочинять и записывать первые произведения.</a:t>
            </a:r>
            <a:endParaRPr kumimoji="0" lang="ru-RU" sz="2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7650" name="Picture 2" descr="https://i.pinimg.com/originals/72/9f/7f/729f7fce0587842bb72a5f609c03e1a6.jpg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452398" y="1428736"/>
            <a:ext cx="2643206" cy="3671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809984" y="2357430"/>
            <a:ext cx="3214710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4" descr="https://cdnn21.img.ria.ru/images/95680/12/956801218_0:343:1442:1154_1920x0_80_0_0_63bf1b7bc4f2a3a4103e4391a4c22b79.jpg"/>
          <p:cNvPicPr>
            <a:picLocks noChangeAspect="1" noChangeArrowheads="1"/>
          </p:cNvPicPr>
          <p:nvPr/>
        </p:nvPicPr>
        <p:blipFill>
          <a:blip r:embed="rId3"/>
          <a:srcRect l="30775" t="2381" r="27744"/>
          <a:stretch>
            <a:fillRect/>
          </a:stretch>
        </p:blipFill>
        <p:spPr bwMode="auto">
          <a:xfrm>
            <a:off x="4076691" y="2500306"/>
            <a:ext cx="2733689" cy="369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1224" y="571480"/>
            <a:ext cx="5655540" cy="7858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Юность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0960" y="1500174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81488" y="2143116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6" descr="https://i.ytimg.com/vi/gQvQpks7iNE/maxresdefault.jpg"/>
          <p:cNvPicPr>
            <a:picLocks noChangeAspect="1" noChangeArrowheads="1"/>
          </p:cNvPicPr>
          <p:nvPr/>
        </p:nvPicPr>
        <p:blipFill>
          <a:blip r:embed="rId2"/>
          <a:srcRect l="3030" r="52525"/>
          <a:stretch>
            <a:fillRect/>
          </a:stretch>
        </p:blipFill>
        <p:spPr bwMode="auto">
          <a:xfrm>
            <a:off x="666712" y="1838388"/>
            <a:ext cx="2837235" cy="359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http://p1.music.126.net/fNDIgNT2upE9z6cKc4Imog==/109951166157956582.jpg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 l="14565" r="13043"/>
          <a:stretch>
            <a:fillRect/>
          </a:stretch>
        </p:blipFill>
        <p:spPr bwMode="auto">
          <a:xfrm>
            <a:off x="4667240" y="2345625"/>
            <a:ext cx="2857520" cy="3726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382016" y="2643182"/>
            <a:ext cx="3387796" cy="4071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4" descr="https://i.ytimg.com/vi/uyzYyhjN7vA/maxresdefault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 l="29250" r="29125"/>
          <a:stretch>
            <a:fillRect/>
          </a:stretch>
        </p:blipFill>
        <p:spPr bwMode="auto">
          <a:xfrm>
            <a:off x="8667768" y="2837347"/>
            <a:ext cx="2857520" cy="3663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238216" y="571480"/>
            <a:ext cx="10715700" cy="107721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Обучение на старшем отделении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 Московской консерватории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53190" y="2714620"/>
            <a:ext cx="5357850" cy="29289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09588" y="5000636"/>
            <a:ext cx="52149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/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1892</a:t>
            </a:r>
            <a:r>
              <a:rPr lang="ru-RU" sz="2400" dirty="0" smtClean="0"/>
              <a:t> году Сергей Васильевич впервые выступил перед публикой как пианист со своими произведениями.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5274" y="1071546"/>
            <a:ext cx="5214974" cy="3500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9698" name="Picture 2" descr="https://i.ytimg.com/vi/XpHARkfOBUU/maxresdefault.jpg"/>
          <p:cNvPicPr>
            <a:picLocks noChangeAspect="1" noChangeArrowheads="1"/>
          </p:cNvPicPr>
          <p:nvPr/>
        </p:nvPicPr>
        <p:blipFill>
          <a:blip r:embed="rId2"/>
          <a:srcRect l="8247" t="12029" r="6186" b="7330"/>
          <a:stretch>
            <a:fillRect/>
          </a:stretch>
        </p:blipFill>
        <p:spPr bwMode="auto">
          <a:xfrm>
            <a:off x="6667505" y="2819626"/>
            <a:ext cx="5055864" cy="268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310314" y="2000240"/>
            <a:ext cx="55007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Прелюдия №5 Соль-Минор (Опус 23)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s://filarm.ru/c/fancyboxPhoto/25948.jpg"/>
          <p:cNvPicPr>
            <a:picLocks noChangeAspect="1" noChangeArrowheads="1"/>
          </p:cNvPicPr>
          <p:nvPr/>
        </p:nvPicPr>
        <p:blipFill>
          <a:blip r:embed="rId3" cstate="print">
            <a:grayscl/>
            <a:lum contrast="30000"/>
          </a:blip>
          <a:srcRect/>
          <a:stretch>
            <a:fillRect/>
          </a:stretch>
        </p:blipFill>
        <p:spPr bwMode="auto">
          <a:xfrm>
            <a:off x="738151" y="1285860"/>
            <a:ext cx="4898502" cy="316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2464" y="1071546"/>
            <a:ext cx="3500462" cy="46434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595934" y="1071546"/>
            <a:ext cx="607223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/>
              <a:t> 1901 году композитор завершил Второй фортепианный концерт. Сочинение вернуло Рахманинову статус известного российского музыканта: он много писал, дирижировал, ездил с концертами в Европу, Америку и Канаду.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4" descr="Сергей Васильевич Рахманинов / Sergei Rachmanino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40" y="1214433"/>
            <a:ext cx="3214710" cy="435770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66712" y="5929330"/>
            <a:ext cx="5115503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base"/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Piano Concerto No. 2 (c-moll), Op. 18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10314" y="3714752"/>
            <a:ext cx="4786346" cy="27860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2" descr="https://cdn-st1.rtr-vesti.ru/vh/pictures/hd/314/397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8" y="3929066"/>
            <a:ext cx="4357718" cy="2451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2464" y="1071546"/>
            <a:ext cx="3500462" cy="46434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952992" y="1000108"/>
            <a:ext cx="671517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smtClean="0"/>
              <a:t>Почти все первые 10 лет эмиграции Рахманинов не мог писать: </a:t>
            </a:r>
            <a:r>
              <a:rPr lang="ru-RU" sz="2400" i="1" dirty="0" smtClean="0"/>
              <a:t>«Уехав из России, я потерял желание сочинять. Лишившись родины, я потерял самого себя…»</a:t>
            </a:r>
            <a:r>
              <a:rPr lang="ru-RU" sz="2400" dirty="0" smtClean="0"/>
              <a:t>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   Первое сочинение — Четвертый концерт и русские песни — он создал только в 1926–1927.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67438" y="3571876"/>
            <a:ext cx="4786346" cy="30003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2774" name="Picture 6" descr="https://i2.wp.com/facty.by/images/chelovek/znamenitosti/158-fakty-o-rakhmaninove/158-fakty-o-rakhmaninove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40" y="1357298"/>
            <a:ext cx="3198331" cy="4224320"/>
          </a:xfrm>
          <a:prstGeom prst="rect">
            <a:avLst/>
          </a:prstGeom>
          <a:noFill/>
        </p:spPr>
      </p:pic>
      <p:pic>
        <p:nvPicPr>
          <p:cNvPr id="32776" name="Picture 8" descr="https://www.weekendnotes.com/im/007/09/queensland-symphony-orchestra-qso-chad-hoopes-qso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2" y="3747521"/>
            <a:ext cx="4429156" cy="268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6598</TotalTime>
  <Words>817</Words>
  <Application>Microsoft Office PowerPoint</Application>
  <PresentationFormat>Произвольный</PresentationFormat>
  <Paragraphs>85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Музыка – универсальный язык человечества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Интересные факты из жизни композиторов</dc:title>
  <dc:creator>user</dc:creator>
  <cp:lastModifiedBy>User</cp:lastModifiedBy>
  <cp:revision>549</cp:revision>
  <dcterms:created xsi:type="dcterms:W3CDTF">2022-01-21T06:32:19Z</dcterms:created>
  <dcterms:modified xsi:type="dcterms:W3CDTF">2023-03-09T12:41:02Z</dcterms:modified>
</cp:coreProperties>
</file>