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32"/>
  </p:notesMasterIdLst>
  <p:sldIdLst>
    <p:sldId id="262" r:id="rId2"/>
    <p:sldId id="293" r:id="rId3"/>
    <p:sldId id="297" r:id="rId4"/>
    <p:sldId id="276" r:id="rId5"/>
    <p:sldId id="278" r:id="rId6"/>
    <p:sldId id="298" r:id="rId7"/>
    <p:sldId id="288" r:id="rId8"/>
    <p:sldId id="286" r:id="rId9"/>
    <p:sldId id="295" r:id="rId10"/>
    <p:sldId id="314" r:id="rId11"/>
    <p:sldId id="299" r:id="rId12"/>
    <p:sldId id="313" r:id="rId13"/>
    <p:sldId id="270" r:id="rId14"/>
    <p:sldId id="271" r:id="rId15"/>
    <p:sldId id="300" r:id="rId16"/>
    <p:sldId id="301" r:id="rId17"/>
    <p:sldId id="302" r:id="rId18"/>
    <p:sldId id="303" r:id="rId19"/>
    <p:sldId id="304" r:id="rId20"/>
    <p:sldId id="305" r:id="rId21"/>
    <p:sldId id="307" r:id="rId22"/>
    <p:sldId id="308" r:id="rId23"/>
    <p:sldId id="309" r:id="rId24"/>
    <p:sldId id="310" r:id="rId25"/>
    <p:sldId id="311" r:id="rId26"/>
    <p:sldId id="264" r:id="rId27"/>
    <p:sldId id="268" r:id="rId28"/>
    <p:sldId id="315" r:id="rId29"/>
    <p:sldId id="272" r:id="rId30"/>
    <p:sldId id="31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5A3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2580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FAF95-05F5-46E3-90E1-8D04B64BB207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490D6-4F3A-4CA2-849C-FA5D90B14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0676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490D6-4F3A-4CA2-849C-FA5D90B14D0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9522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1;&#1082;&#1086;&#1074;&#1077;&#1085;&#1082;&#1086;\&#1042;&#1072;&#1085;&#1050;&#1083;&#1080;&#1073;&#1077;&#1088;&#1085;-&#1044;&#1084;&#1080;&#1090;&#1088;&#1080;&#1081;&#1050;&#1072;&#1073;&#1072;&#1083;&#1077;&#1074;&#1089;&#1082;&#1080;&#1081;&#1056;&#1086;&#1085;&#1076;&#1086;&#1083;&#1103;&#1084;&#1080;&#1085;&#1086;&#1088;_(smyslpesni.ru).mp3" TargetMode="Externa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1;&#1082;&#1086;&#1074;&#1077;&#1085;&#1082;&#1086;\dmitrij-kabalevskij-shkolnye-gody_70447423.mp3" TargetMode="Externa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112568"/>
          </a:xfrm>
        </p:spPr>
        <p:txBody>
          <a:bodyPr>
            <a:normAutofit/>
          </a:bodyPr>
          <a:lstStyle/>
          <a:p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щедро дарит знания и свет</a:t>
            </a:r>
            <a:endParaRPr lang="ru-RU" sz="9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204864"/>
            <a:ext cx="8229600" cy="3744416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790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Дмитрий-Менделеев-1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10000" contrast="10000"/>
          </a:blip>
          <a:stretch>
            <a:fillRect/>
          </a:stretch>
        </p:blipFill>
        <p:spPr>
          <a:xfrm>
            <a:off x="214282" y="4121175"/>
            <a:ext cx="3500462" cy="2451097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 descr="1913.jpg"/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6707163" y="338924"/>
            <a:ext cx="2079679" cy="287576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 descr="Forsh.jpg"/>
          <p:cNvPicPr>
            <a:picLocks noChangeAspect="1"/>
          </p:cNvPicPr>
          <p:nvPr/>
        </p:nvPicPr>
        <p:blipFill>
          <a:blip r:embed="rId4"/>
          <a:srcRect l="11233" t="10488" r="54446" b="31429"/>
          <a:stretch>
            <a:fillRect/>
          </a:stretch>
        </p:blipFill>
        <p:spPr>
          <a:xfrm>
            <a:off x="6715140" y="3786190"/>
            <a:ext cx="2214578" cy="28108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 descr="CKVcmEifxdw.jpg"/>
          <p:cNvPicPr>
            <a:picLocks noChangeAspect="1"/>
          </p:cNvPicPr>
          <p:nvPr/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428597" y="400008"/>
            <a:ext cx="2643206" cy="35242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 descr="image_5a2c2553cad3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57554" y="714356"/>
            <a:ext cx="3000396" cy="20002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2530" name="Picture 2" descr="https://avatars.mds.yandex.net/i?id=f2aca28db8e6a4ee9d8a3ae4ceaf93a1_sr-4634814-images-thumbs&amp;n=13"/>
          <p:cNvPicPr>
            <a:picLocks noChangeAspect="1" noChangeArrowheads="1"/>
          </p:cNvPicPr>
          <p:nvPr/>
        </p:nvPicPr>
        <p:blipFill>
          <a:blip r:embed="rId7">
            <a:lum bright="10000" contrast="10000"/>
          </a:blip>
          <a:srcRect/>
          <a:stretch>
            <a:fillRect/>
          </a:stretch>
        </p:blipFill>
        <p:spPr bwMode="auto">
          <a:xfrm>
            <a:off x="3929058" y="3214686"/>
            <a:ext cx="2500303" cy="31432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Мастерская художника в доме-музее.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32983" y="1600200"/>
            <a:ext cx="6278033" cy="47085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649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Великие ученики Чистякова П.П., книги о них из фонда библиотеки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Содержимое 3" descr="G._Yu._Sternin__Repin._Albom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616292"/>
            <a:ext cx="1682543" cy="231277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 descr="S._Koroleva__Velikie_hudozhniki._Albom_31._Polenov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214075"/>
            <a:ext cx="1571636" cy="21438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26" name="AutoShape 2" descr="https://s1.livelib.ru/boocover/1000474184/o/bd6e/Marina_Gordeeva__Velikie_hudozhniki._Albom_61._Apollinarij_Vasnetsov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Marina_Gordeeva__Velikie_hudozhniki._Albom_61._Apollinarij_Vasnetsov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3174" y="4170791"/>
            <a:ext cx="1520303" cy="21157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 descr="V._Baeva__Velikie_hudozhniki._Albom_26._Surikov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314" y="4143380"/>
            <a:ext cx="1571636" cy="21529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 descr="Orlova-E.-Mihail-Aleksandrovich-Vrubel-500x500.jpg"/>
          <p:cNvPicPr>
            <a:picLocks noChangeAspect="1"/>
          </p:cNvPicPr>
          <p:nvPr/>
        </p:nvPicPr>
        <p:blipFill>
          <a:blip r:embed="rId6"/>
          <a:srcRect l="12500" t="2000" r="12500"/>
          <a:stretch>
            <a:fillRect/>
          </a:stretch>
        </p:blipFill>
        <p:spPr>
          <a:xfrm>
            <a:off x="3786182" y="1643050"/>
            <a:ext cx="1714512" cy="22402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7">
            <a:lum bright="10000" contrast="40000"/>
          </a:blip>
          <a:srcRect l="4166" t="4166" r="4166" b="7291"/>
          <a:stretch>
            <a:fillRect/>
          </a:stretch>
        </p:blipFill>
        <p:spPr>
          <a:xfrm>
            <a:off x="6143636" y="1645477"/>
            <a:ext cx="1785950" cy="23000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 descr="V._Baeva__Velikie_hudozhniki._Albom_73._BorisovMusatov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2546" y="4143380"/>
            <a:ext cx="1539982" cy="214311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901014" cy="193991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effectLst/>
              </a:rPr>
              <a:t>Кабалевский Дмитрий </a:t>
            </a:r>
            <a:r>
              <a:rPr lang="ru-RU" sz="3600" dirty="0" smtClean="0">
                <a:solidFill>
                  <a:srgbClr val="FFFF00"/>
                </a:solidFill>
                <a:effectLst/>
                <a:latin typeface="+mn-lt"/>
              </a:rPr>
              <a:t>Борисович</a:t>
            </a:r>
            <a:endParaRPr lang="ru-RU" sz="3600" dirty="0">
              <a:solidFill>
                <a:srgbClr val="FFFF00"/>
              </a:solidFill>
              <a:effectLst/>
              <a:latin typeface="+mn-lt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18" y="2262179"/>
            <a:ext cx="6426599" cy="4284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718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Кабалевский</a:t>
            </a:r>
            <a:r>
              <a:rPr lang="ru-RU" dirty="0" smtClean="0">
                <a:solidFill>
                  <a:srgbClr val="FFFF00"/>
                </a:solidFill>
              </a:rPr>
              <a:t> любил и уважал своих родителей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57752" y="3643314"/>
            <a:ext cx="3781111" cy="282323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603" y="1671423"/>
            <a:ext cx="4000528" cy="27310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2564904"/>
            <a:ext cx="4355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Борис Клавдиевич </a:t>
            </a:r>
            <a:r>
              <a:rPr lang="ru-RU" dirty="0" smtClean="0">
                <a:solidFill>
                  <a:srgbClr val="FFFF00"/>
                </a:solidFill>
              </a:rPr>
              <a:t>Кабалевский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 </a:t>
            </a:r>
            <a:r>
              <a:rPr lang="ru-RU" dirty="0">
                <a:solidFill>
                  <a:srgbClr val="FFFF00"/>
                </a:solidFill>
              </a:rPr>
              <a:t>(1877—1939)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5" y="5013176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Надежда Александровна </a:t>
            </a:r>
            <a:r>
              <a:rPr lang="ru-RU" dirty="0" err="1" smtClean="0">
                <a:solidFill>
                  <a:srgbClr val="FFFF00"/>
                </a:solidFill>
              </a:rPr>
              <a:t>Кабалевская</a:t>
            </a:r>
            <a:endParaRPr lang="ru-RU" dirty="0" smtClean="0">
              <a:solidFill>
                <a:srgbClr val="FFFF00"/>
              </a:solidFill>
            </a:endParaRPr>
          </a:p>
          <a:p>
            <a:pPr algn="ctr"/>
            <a:r>
              <a:rPr lang="ru-RU" dirty="0">
                <a:solidFill>
                  <a:srgbClr val="FFFF00"/>
                </a:solidFill>
              </a:rPr>
              <a:t>(1878—1958)</a:t>
            </a:r>
          </a:p>
        </p:txBody>
      </p:sp>
    </p:spTree>
    <p:extLst>
      <p:ext uri="{BB962C8B-B14F-4D97-AF65-F5344CB8AC3E}">
        <p14:creationId xmlns:p14="http://schemas.microsoft.com/office/powerpoint/2010/main" xmlns="" val="58153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99412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Благодаря </a:t>
            </a:r>
            <a:r>
              <a:rPr lang="ru-RU" sz="2400" dirty="0">
                <a:solidFill>
                  <a:srgbClr val="FFFF00"/>
                </a:solidFill>
              </a:rPr>
              <a:t>трудам </a:t>
            </a:r>
            <a:r>
              <a:rPr lang="ru-RU" sz="2400" dirty="0" err="1">
                <a:solidFill>
                  <a:srgbClr val="FFFF00"/>
                </a:solidFill>
              </a:rPr>
              <a:t>Кабалевского</a:t>
            </a:r>
            <a:r>
              <a:rPr lang="ru-RU" sz="2400" dirty="0">
                <a:solidFill>
                  <a:srgbClr val="FFFF00"/>
                </a:solidFill>
              </a:rPr>
              <a:t> в СССР была проведена реформа музыкального </a:t>
            </a:r>
            <a:r>
              <a:rPr lang="ru-RU" sz="2400" dirty="0" smtClean="0">
                <a:solidFill>
                  <a:srgbClr val="FFFF00"/>
                </a:solidFill>
              </a:rPr>
              <a:t>образования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357298"/>
            <a:ext cx="4275858" cy="53259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95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 smtClean="0">
                <a:solidFill>
                  <a:srgbClr val="FFFF00"/>
                </a:solidFill>
              </a:rPr>
              <a:t>Д</a:t>
            </a:r>
            <a:r>
              <a:rPr lang="ru-RU" sz="3100" dirty="0">
                <a:solidFill>
                  <a:srgbClr val="FFFF00"/>
                </a:solidFill>
              </a:rPr>
              <a:t>. Б. </a:t>
            </a:r>
            <a:r>
              <a:rPr lang="ru-RU" sz="3100" dirty="0" err="1">
                <a:solidFill>
                  <a:srgbClr val="FFFF00"/>
                </a:solidFill>
              </a:rPr>
              <a:t>Кабалевский</a:t>
            </a:r>
            <a:r>
              <a:rPr lang="ru-RU" sz="3100" dirty="0">
                <a:solidFill>
                  <a:srgbClr val="FFFF00"/>
                </a:solidFill>
              </a:rPr>
              <a:t> с отличием окончил Московскую консерваторию в </a:t>
            </a:r>
            <a:r>
              <a:rPr lang="ru-RU" sz="3100" dirty="0" smtClean="0">
                <a:solidFill>
                  <a:srgbClr val="FFFF00"/>
                </a:solidFill>
              </a:rPr>
              <a:t>1929 году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85860"/>
            <a:ext cx="8175011" cy="53607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203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FFFF00"/>
                </a:solidFill>
              </a:rPr>
              <a:t>С 1972 г. Д. Б. </a:t>
            </a:r>
            <a:r>
              <a:rPr lang="ru-RU" sz="2800" dirty="0" err="1">
                <a:solidFill>
                  <a:srgbClr val="FFFF00"/>
                </a:solidFill>
              </a:rPr>
              <a:t>Кабалевский</a:t>
            </a:r>
            <a:r>
              <a:rPr lang="ru-RU" sz="2800" dirty="0">
                <a:solidFill>
                  <a:srgbClr val="FFFF00"/>
                </a:solidFill>
              </a:rPr>
              <a:t> — почетный Президент Международного общества по музыкальному воспитанию при ЮНЕСКО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27584" y="1583861"/>
            <a:ext cx="7704856" cy="50820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8594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332656"/>
            <a:ext cx="8086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FF00"/>
                </a:solidFill>
              </a:rPr>
              <a:t>А</a:t>
            </a:r>
            <a:r>
              <a:rPr lang="ru-RU" sz="4800" dirty="0" smtClean="0">
                <a:solidFill>
                  <a:srgbClr val="FFFF00"/>
                </a:solidFill>
              </a:rPr>
              <a:t>втор </a:t>
            </a:r>
            <a:r>
              <a:rPr lang="ru-RU" sz="4800" dirty="0">
                <a:solidFill>
                  <a:srgbClr val="FFFF00"/>
                </a:solidFill>
              </a:rPr>
              <a:t>четырех симфоний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340768"/>
            <a:ext cx="5243513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456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750105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FF00"/>
                </a:solidFill>
              </a:rPr>
              <a:t>Автор </a:t>
            </a:r>
            <a:r>
              <a:rPr lang="ru-RU" sz="2800" dirty="0">
                <a:solidFill>
                  <a:srgbClr val="FFFF00"/>
                </a:solidFill>
              </a:rPr>
              <a:t>музыки к  кинофильмам, фортепианных произведений, песен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1857" y="1205709"/>
            <a:ext cx="4706160" cy="566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709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428604"/>
            <a:ext cx="8568952" cy="6048672"/>
          </a:xfrm>
        </p:spPr>
        <p:txBody>
          <a:bodyPr>
            <a:noAutofit/>
          </a:bodyPr>
          <a:lstStyle/>
          <a:p>
            <a:pPr marL="137160" indent="0">
              <a:buNone/>
            </a:pPr>
            <a:endParaRPr lang="ru-RU" sz="4400" b="1" dirty="0" smtClean="0">
              <a:solidFill>
                <a:srgbClr val="002060"/>
              </a:solidFill>
            </a:endParaRPr>
          </a:p>
          <a:p>
            <a:pPr marL="137160" indent="0" algn="ctr">
              <a:buNone/>
            </a:pPr>
            <a:r>
              <a:rPr lang="ru-RU" sz="4400" b="1" dirty="0" smtClean="0">
                <a:solidFill>
                  <a:srgbClr val="FFFF00"/>
                </a:solidFill>
              </a:rPr>
              <a:t>5 </a:t>
            </a:r>
            <a:r>
              <a:rPr lang="ru-RU" sz="4400" b="1" dirty="0">
                <a:solidFill>
                  <a:srgbClr val="FFFF00"/>
                </a:solidFill>
              </a:rPr>
              <a:t>октября 2021 года, </a:t>
            </a:r>
            <a:r>
              <a:rPr lang="ru-RU" sz="4400" b="1" dirty="0" smtClean="0">
                <a:solidFill>
                  <a:srgbClr val="FFFF00"/>
                </a:solidFill>
              </a:rPr>
              <a:t>в </a:t>
            </a:r>
            <a:r>
              <a:rPr lang="ru-RU" sz="4400" b="1" dirty="0">
                <a:solidFill>
                  <a:srgbClr val="FFFF00"/>
                </a:solidFill>
              </a:rPr>
              <a:t>День учителя, </a:t>
            </a:r>
            <a:r>
              <a:rPr lang="ru-RU" sz="4400" b="1" dirty="0" smtClean="0">
                <a:solidFill>
                  <a:srgbClr val="FFFF00"/>
                </a:solidFill>
              </a:rPr>
              <a:t>Президентом </a:t>
            </a:r>
            <a:r>
              <a:rPr lang="ru-RU" sz="4400" b="1" dirty="0">
                <a:solidFill>
                  <a:srgbClr val="FFFF00"/>
                </a:solidFill>
              </a:rPr>
              <a:t>Владимиром Владимировичем Путиным </a:t>
            </a:r>
            <a:r>
              <a:rPr lang="ru-RU" sz="4400" b="1" dirty="0" smtClean="0">
                <a:solidFill>
                  <a:srgbClr val="FFFF00"/>
                </a:solidFill>
              </a:rPr>
              <a:t> было </a:t>
            </a:r>
            <a:r>
              <a:rPr lang="ru-RU" sz="4400" b="1" dirty="0">
                <a:solidFill>
                  <a:srgbClr val="FFFF00"/>
                </a:solidFill>
              </a:rPr>
              <a:t>объявлено</a:t>
            </a:r>
            <a:r>
              <a:rPr lang="ru-RU" sz="4400" b="1" dirty="0" smtClean="0">
                <a:solidFill>
                  <a:srgbClr val="FFFF00"/>
                </a:solidFill>
              </a:rPr>
              <a:t>, </a:t>
            </a:r>
            <a:r>
              <a:rPr lang="ru-RU" sz="4400" b="1" dirty="0">
                <a:solidFill>
                  <a:srgbClr val="FFFF00"/>
                </a:solidFill>
              </a:rPr>
              <a:t>что 2023 год </a:t>
            </a:r>
            <a:r>
              <a:rPr lang="ru-RU" sz="4400" b="1" dirty="0" smtClean="0">
                <a:solidFill>
                  <a:srgbClr val="FFFF00"/>
                </a:solidFill>
              </a:rPr>
              <a:t>будет </a:t>
            </a:r>
            <a:r>
              <a:rPr lang="ru-RU" sz="4400" b="1" dirty="0">
                <a:solidFill>
                  <a:srgbClr val="FFFF00"/>
                </a:solidFill>
              </a:rPr>
              <a:t>в </a:t>
            </a:r>
            <a:r>
              <a:rPr lang="ru-RU" sz="4400" b="1" dirty="0" smtClean="0">
                <a:solidFill>
                  <a:srgbClr val="FFFF00"/>
                </a:solidFill>
              </a:rPr>
              <a:t>России посвящен Педагогам </a:t>
            </a:r>
            <a:r>
              <a:rPr lang="ru-RU" sz="4400" b="1" dirty="0">
                <a:solidFill>
                  <a:srgbClr val="FFFF00"/>
                </a:solidFill>
              </a:rPr>
              <a:t>и </a:t>
            </a:r>
            <a:r>
              <a:rPr lang="ru-RU" sz="4400" b="1" dirty="0" smtClean="0">
                <a:solidFill>
                  <a:srgbClr val="FFFF00"/>
                </a:solidFill>
              </a:rPr>
              <a:t>Наставникам 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697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«Рондо» </a:t>
            </a:r>
            <a:r>
              <a:rPr lang="ru-RU" sz="3200" dirty="0">
                <a:solidFill>
                  <a:srgbClr val="FFFF00"/>
                </a:solidFill>
              </a:rPr>
              <a:t>в исполнении </a:t>
            </a:r>
            <a:r>
              <a:rPr lang="ru-RU" sz="3200" dirty="0" err="1">
                <a:solidFill>
                  <a:srgbClr val="FFFF00"/>
                </a:solidFill>
              </a:rPr>
              <a:t>Вана</a:t>
            </a:r>
            <a:r>
              <a:rPr lang="ru-RU" sz="3200" dirty="0">
                <a:solidFill>
                  <a:srgbClr val="FFFF00"/>
                </a:solidFill>
              </a:rPr>
              <a:t> </a:t>
            </a:r>
            <a:r>
              <a:rPr lang="ru-RU" sz="3200" dirty="0" err="1">
                <a:solidFill>
                  <a:srgbClr val="FFFF00"/>
                </a:solidFill>
              </a:rPr>
              <a:t>Клайберна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1044498"/>
            <a:ext cx="7764456" cy="56573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ВанКлиберн-ДмитрийКабалевскийРондоляминор_(smyslpesni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614364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447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ÐÐ¼Ð¸ÑÑÐ¸Ð¹ ÐÐ°Ð±Ð°Ð»ÐµÐ²ÑÐºÐ¸Ð¹ ÑÐ¾Ð´Ð¸Ð»ÑÑ Ð² 1904 Ð³Ð¾Ð´Ñ Ð² Ð¡Ð°Ð½ÐºÑ-ÐÐµÑÐµÑÐ±ÑÑÐ³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3929066"/>
            <a:ext cx="4429156" cy="27161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2" descr="Ð.Ð.ÐÐ°Ð±Ð°Ð»ÐµÐ²ÑÐºÐ¸Ð¹ - Ð¼ÑÐ·ÑÐºÐ°Ð½Ñ Ð¸ Ð¿ÐµÐ´Ð°Ð³Ð¾Ð³"/>
          <p:cNvPicPr>
            <a:picLocks noChangeAspect="1" noChangeArrowheads="1"/>
          </p:cNvPicPr>
          <p:nvPr/>
        </p:nvPicPr>
        <p:blipFill>
          <a:blip r:embed="rId3">
            <a:lum bright="10000" contrast="30000"/>
          </a:blip>
          <a:srcRect l="2941" t="3927" r="2941" b="7724"/>
          <a:stretch>
            <a:fillRect/>
          </a:stretch>
        </p:blipFill>
        <p:spPr bwMode="auto">
          <a:xfrm>
            <a:off x="285720" y="2714620"/>
            <a:ext cx="4165629" cy="292895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Прямоугольник 6"/>
          <p:cNvSpPr/>
          <p:nvPr/>
        </p:nvSpPr>
        <p:spPr>
          <a:xfrm>
            <a:off x="428596" y="428604"/>
            <a:ext cx="821533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dirty="0" smtClean="0">
                <a:solidFill>
                  <a:srgbClr val="FFFF00"/>
                </a:solidFill>
              </a:rPr>
              <a:t>   Как ученый и педагог он разработал уникальную, получившую мировое признание систему приобщения детей к музыкальной  культуре, убедил руководителей образования ввести в школьные программы уроки музыкальной культуры в стране.</a:t>
            </a:r>
            <a:endParaRPr lang="ru-RU" sz="2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8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FF00"/>
                </a:solidFill>
              </a:rPr>
              <a:t>Композитор </a:t>
            </a:r>
            <a:r>
              <a:rPr lang="ru-RU" sz="2700" dirty="0">
                <a:solidFill>
                  <a:srgbClr val="FFFF00"/>
                </a:solidFill>
              </a:rPr>
              <a:t>вел с детьми обширную переписку, частично опубликованную в книге </a:t>
            </a:r>
            <a:r>
              <a:rPr lang="ru-RU" sz="2700" dirty="0" smtClean="0">
                <a:solidFill>
                  <a:srgbClr val="FFFF00"/>
                </a:solidFill>
              </a:rPr>
              <a:t/>
            </a:r>
            <a:br>
              <a:rPr lang="ru-RU" sz="2700" dirty="0" smtClean="0">
                <a:solidFill>
                  <a:srgbClr val="FFFF00"/>
                </a:solidFill>
              </a:rPr>
            </a:br>
            <a:r>
              <a:rPr lang="ru-RU" sz="2700" dirty="0" smtClean="0">
                <a:solidFill>
                  <a:srgbClr val="FFFF00"/>
                </a:solidFill>
              </a:rPr>
              <a:t>"</a:t>
            </a:r>
            <a:r>
              <a:rPr lang="ru-RU" sz="2700" dirty="0">
                <a:solidFill>
                  <a:srgbClr val="FFFF00"/>
                </a:solidFill>
              </a:rPr>
              <a:t>Дорогие мои </a:t>
            </a:r>
            <a:r>
              <a:rPr lang="ru-RU" sz="2700" dirty="0" smtClean="0">
                <a:solidFill>
                  <a:srgbClr val="FFFF00"/>
                </a:solidFill>
              </a:rPr>
              <a:t>друзья»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87624" y="1484784"/>
            <a:ext cx="4349397" cy="496254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1673" y="2348880"/>
            <a:ext cx="21240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462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solidFill>
                  <a:srgbClr val="FFFF00"/>
                </a:solidFill>
              </a:rPr>
              <a:t>Кабалевский</a:t>
            </a:r>
            <a:r>
              <a:rPr lang="ru-RU" sz="2400" dirty="0" smtClean="0">
                <a:solidFill>
                  <a:srgbClr val="FFFF00"/>
                </a:solidFill>
              </a:rPr>
              <a:t> </a:t>
            </a:r>
            <a:r>
              <a:rPr lang="ru-RU" sz="2400" dirty="0">
                <a:solidFill>
                  <a:srgbClr val="FFFF00"/>
                </a:solidFill>
              </a:rPr>
              <a:t>пишет о дружбе , </a:t>
            </a:r>
            <a:r>
              <a:rPr lang="ru-RU" sz="2400" dirty="0" smtClean="0">
                <a:solidFill>
                  <a:srgbClr val="FFFF00"/>
                </a:solidFill>
              </a:rPr>
              <a:t/>
            </a:r>
            <a:br>
              <a:rPr lang="ru-RU" sz="2400" dirty="0" smtClean="0">
                <a:solidFill>
                  <a:srgbClr val="FFFF00"/>
                </a:solidFill>
              </a:rPr>
            </a:br>
            <a:r>
              <a:rPr lang="ru-RU" sz="2400" dirty="0" smtClean="0">
                <a:solidFill>
                  <a:srgbClr val="FFFF00"/>
                </a:solidFill>
              </a:rPr>
              <a:t>о </a:t>
            </a:r>
            <a:r>
              <a:rPr lang="ru-RU" sz="2400" dirty="0">
                <a:solidFill>
                  <a:srgbClr val="FFFF00"/>
                </a:solidFill>
              </a:rPr>
              <a:t>взаимопомощи, о школе, о доброте 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505" y="1600200"/>
            <a:ext cx="777299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dmitrij-kabalevskij-shkolnye-gody_7044742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358214" y="71435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836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0" y="1071546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Песни </a:t>
            </a:r>
            <a:r>
              <a:rPr lang="ru-RU" dirty="0" err="1">
                <a:solidFill>
                  <a:srgbClr val="FFFF00"/>
                </a:solidFill>
              </a:rPr>
              <a:t>Кабалевского</a:t>
            </a:r>
            <a:r>
              <a:rPr lang="ru-RU" dirty="0">
                <a:solidFill>
                  <a:srgbClr val="FFFF00"/>
                </a:solidFill>
              </a:rPr>
              <a:t> - это эпоха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3214686"/>
            <a:ext cx="5227656" cy="345896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500042"/>
            <a:ext cx="4807402" cy="35719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5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3672408" cy="5688632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Музыка Дмитрия Борисовича - яркая, живая, динамичная, будто пламя пионерского костра стала вехой для нескольких поколений жителей СССР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6248" y="571480"/>
            <a:ext cx="4504578" cy="59625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58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Николай Максимович Цискаридзе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8434" name="Picture 2" descr="https://tvcenter.ru/wp-content/uploads/2022/06/regnum_picture_15581078431413073_normal-1536x1024.jpg"/>
          <p:cNvPicPr>
            <a:picLocks noChangeAspect="1" noChangeArrowheads="1"/>
          </p:cNvPicPr>
          <p:nvPr/>
        </p:nvPicPr>
        <p:blipFill>
          <a:blip r:embed="rId2"/>
          <a:srcRect l="14180" r="10870"/>
          <a:stretch>
            <a:fillRect/>
          </a:stretch>
        </p:blipFill>
        <p:spPr bwMode="auto">
          <a:xfrm>
            <a:off x="1979712" y="1628800"/>
            <a:ext cx="5286412" cy="470215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77728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Петр Антонович </a:t>
            </a:r>
            <a:r>
              <a:rPr lang="ru-RU" dirty="0">
                <a:solidFill>
                  <a:srgbClr val="FFFF00"/>
                </a:solidFill>
              </a:rPr>
              <a:t>Пестов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1503032"/>
            <a:ext cx="7288887" cy="51142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311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Ректор </a:t>
            </a:r>
            <a:r>
              <a:rPr lang="ru-RU" dirty="0">
                <a:solidFill>
                  <a:srgbClr val="FFFF00"/>
                </a:solidFill>
              </a:rPr>
              <a:t>Николай Цискаридзе и декан Илья Кузнецов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58185"/>
            <a:ext cx="7416823" cy="49445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7676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FFFF00"/>
                </a:solidFill>
              </a:rPr>
              <a:t>Имя Пестова </a:t>
            </a:r>
            <a:r>
              <a:rPr lang="ru-RU" sz="3200" dirty="0" smtClean="0">
                <a:solidFill>
                  <a:srgbClr val="FFFF00"/>
                </a:solidFill>
              </a:rPr>
              <a:t>– </a:t>
            </a:r>
            <a:r>
              <a:rPr lang="ru-RU" sz="3200" dirty="0">
                <a:solidFill>
                  <a:srgbClr val="FFFF00"/>
                </a:solidFill>
              </a:rPr>
              <a:t>международный </a:t>
            </a:r>
            <a:r>
              <a:rPr lang="ru-RU" sz="3200" dirty="0" smtClean="0">
                <a:solidFill>
                  <a:srgbClr val="FFFF00"/>
                </a:solidFill>
              </a:rPr>
              <a:t>бренд</a:t>
            </a:r>
            <a:br>
              <a:rPr lang="ru-RU" sz="3200" dirty="0" smtClean="0">
                <a:solidFill>
                  <a:srgbClr val="FFFF00"/>
                </a:solidFill>
              </a:rPr>
            </a:b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875431"/>
            <a:ext cx="4000528" cy="56382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32040" y="908720"/>
            <a:ext cx="388843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>
              <a:solidFill>
                <a:srgbClr val="FFFF00"/>
              </a:solidFill>
            </a:endParaRPr>
          </a:p>
          <a:p>
            <a:pPr algn="ctr"/>
            <a:r>
              <a:rPr lang="ru-RU" sz="2800" dirty="0" smtClean="0">
                <a:solidFill>
                  <a:srgbClr val="FFFF00"/>
                </a:solidFill>
              </a:rPr>
              <a:t>Два </a:t>
            </a:r>
            <a:r>
              <a:rPr lang="ru-RU" sz="2800" dirty="0">
                <a:solidFill>
                  <a:srgbClr val="FFFF00"/>
                </a:solidFill>
              </a:rPr>
              <a:t>мэтра Вагановской академии, ректор Николай Цискаридзе и декан Илья Кузнецов, выпустили в свет книгу о своем учителе — «Шесть экзаменационных уроков классического танца П.А. Пестова</a:t>
            </a:r>
            <a:r>
              <a:rPr lang="ru-RU" sz="2800" dirty="0" smtClean="0">
                <a:solidFill>
                  <a:srgbClr val="FFFF00"/>
                </a:solidFill>
              </a:rPr>
              <a:t>» </a:t>
            </a:r>
            <a:endParaRPr lang="ru-RU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9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4024539" cy="31461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FF00"/>
                </a:solidFill>
              </a:rPr>
              <a:t>Портрет художника </a:t>
            </a:r>
            <a:r>
              <a:rPr lang="ru-RU" sz="3600" dirty="0" smtClean="0">
                <a:solidFill>
                  <a:srgbClr val="FFFF00"/>
                </a:solidFill>
              </a:rPr>
              <a:t/>
            </a:r>
            <a:br>
              <a:rPr lang="ru-RU" sz="3600" dirty="0" smtClean="0">
                <a:solidFill>
                  <a:srgbClr val="FFFF00"/>
                </a:solidFill>
              </a:rPr>
            </a:br>
            <a:r>
              <a:rPr lang="ru-RU" sz="3600" dirty="0" smtClean="0">
                <a:solidFill>
                  <a:srgbClr val="FFFF00"/>
                </a:solidFill>
              </a:rPr>
              <a:t>П</a:t>
            </a:r>
            <a:r>
              <a:rPr lang="ru-RU" sz="3600" dirty="0">
                <a:solidFill>
                  <a:srgbClr val="FFFF00"/>
                </a:solidFill>
              </a:rPr>
              <a:t>. П. Чистякова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5429264"/>
            <a:ext cx="4114800" cy="107157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ru-RU" sz="2200" dirty="0">
                <a:solidFill>
                  <a:srgbClr val="FFFF00"/>
                </a:solidFill>
              </a:rPr>
              <a:t>Илья Ефимович </a:t>
            </a:r>
            <a:r>
              <a:rPr lang="ru-RU" sz="2200" dirty="0" smtClean="0">
                <a:solidFill>
                  <a:srgbClr val="FFFF00"/>
                </a:solidFill>
              </a:rPr>
              <a:t>Репин</a:t>
            </a:r>
          </a:p>
          <a:p>
            <a:pPr marL="137160" indent="0" algn="ctr">
              <a:buNone/>
            </a:pPr>
            <a:r>
              <a:rPr lang="ru-RU" sz="2200" dirty="0" smtClean="0">
                <a:solidFill>
                  <a:srgbClr val="FFFF00"/>
                </a:solidFill>
              </a:rPr>
              <a:t>Живопись 1878, 87×67 см</a:t>
            </a:r>
            <a:endParaRPr lang="ru-RU" sz="2200" dirty="0">
              <a:solidFill>
                <a:srgbClr val="FFFF00"/>
              </a:solidFill>
            </a:endParaRPr>
          </a:p>
        </p:txBody>
      </p:sp>
      <p:sp>
        <p:nvSpPr>
          <p:cNvPr id="4" name="AutoShape 2" descr="https://arthive.net/res/media/img/orig/article/1f7/351223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6672"/>
            <a:ext cx="4686570" cy="6099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6049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14620"/>
            <a:ext cx="8143932" cy="1143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C5A325"/>
                </a:solidFill>
                <a:latin typeface="+mn-lt"/>
              </a:rPr>
              <a:t>До новых     </a:t>
            </a:r>
            <a:br>
              <a:rPr lang="ru-RU" sz="6600" dirty="0" smtClean="0">
                <a:solidFill>
                  <a:srgbClr val="C5A325"/>
                </a:solidFill>
                <a:latin typeface="+mn-lt"/>
              </a:rPr>
            </a:br>
            <a:r>
              <a:rPr lang="ru-RU" sz="6600" dirty="0" smtClean="0">
                <a:solidFill>
                  <a:srgbClr val="C5A325"/>
                </a:solidFill>
                <a:latin typeface="+mn-lt"/>
              </a:rPr>
              <a:t>                           встреч!</a:t>
            </a:r>
            <a:endParaRPr lang="ru-RU" sz="6600" dirty="0">
              <a:solidFill>
                <a:srgbClr val="C5A325"/>
              </a:solidFill>
              <a:latin typeface="+mn-lt"/>
            </a:endParaRPr>
          </a:p>
        </p:txBody>
      </p:sp>
      <p:pic>
        <p:nvPicPr>
          <p:cNvPr id="1042" name="Picture 18" descr="https://img0.liveinternet.ru/images/attach/c/11/115/600/115600418_large_11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55106"/>
            <a:ext cx="2428892" cy="480289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6274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FF00"/>
                </a:solidFill>
                <a:latin typeface="+mn-lt"/>
              </a:rPr>
              <a:t>Патриарх Гермоген отказывает полякам подписать грамоту </a:t>
            </a:r>
            <a:r>
              <a:rPr lang="ru-RU" sz="3600" dirty="0" smtClean="0">
                <a:solidFill>
                  <a:srgbClr val="FFFF00"/>
                </a:solidFill>
                <a:latin typeface="+mn-lt"/>
              </a:rPr>
              <a:t> </a:t>
            </a:r>
            <a:endParaRPr lang="ru-RU" sz="24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42976" y="1643050"/>
            <a:ext cx="7000923" cy="4708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47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FF00"/>
                </a:solidFill>
              </a:rPr>
              <a:t>Великая </a:t>
            </a:r>
            <a:r>
              <a:rPr lang="ru-RU" sz="2700" dirty="0">
                <a:solidFill>
                  <a:srgbClr val="FFFF00"/>
                </a:solidFill>
              </a:rPr>
              <a:t>княгиня Софья Витовтовна, срывающая пояс с Василия Косого на свадьбе Василия </a:t>
            </a:r>
            <a:r>
              <a:rPr lang="ru-RU" sz="2700" dirty="0" smtClean="0">
                <a:solidFill>
                  <a:srgbClr val="FFFF00"/>
                </a:solidFill>
              </a:rPr>
              <a:t>Тёмного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24741" y="1600200"/>
            <a:ext cx="6747721" cy="4708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697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357166"/>
            <a:ext cx="3394720" cy="11430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Джованнина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97994" y="1600200"/>
            <a:ext cx="3531394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09312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+mn-lt"/>
              </a:rPr>
              <a:t>Джованнина </a:t>
            </a:r>
            <a:r>
              <a:rPr lang="ru-RU" dirty="0">
                <a:solidFill>
                  <a:srgbClr val="FFFF00"/>
                </a:solidFill>
                <a:latin typeface="+mn-lt"/>
              </a:rPr>
              <a:t>сидит на </a:t>
            </a:r>
            <a:r>
              <a:rPr lang="ru-RU" dirty="0" smtClean="0">
                <a:solidFill>
                  <a:srgbClr val="FFFF00"/>
                </a:solidFill>
                <a:latin typeface="+mn-lt"/>
              </a:rPr>
              <a:t>подоконнике</a:t>
            </a:r>
            <a:endParaRPr lang="ru-RU" sz="27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 contras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" y="1787763"/>
            <a:ext cx="8229600" cy="4333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768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868346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solidFill>
                  <a:srgbClr val="FFFF00"/>
                </a:solidFill>
              </a:rPr>
              <a:t>                  </a:t>
            </a:r>
            <a:r>
              <a:rPr lang="ru-RU" sz="3600" dirty="0" smtClean="0">
                <a:solidFill>
                  <a:srgbClr val="FFFF00"/>
                </a:solidFill>
                <a:latin typeface="+mn-lt"/>
              </a:rPr>
              <a:t>Римский </a:t>
            </a:r>
            <a:r>
              <a:rPr lang="ru-RU" sz="3600" dirty="0">
                <a:solidFill>
                  <a:srgbClr val="FFFF00"/>
                </a:solidFill>
                <a:latin typeface="+mn-lt"/>
              </a:rPr>
              <a:t>нищий</a:t>
            </a:r>
            <a:r>
              <a:rPr lang="ru-RU" sz="2400" dirty="0">
                <a:solidFill>
                  <a:srgbClr val="FFFF00"/>
                </a:solidFill>
                <a:latin typeface="+mn-lt"/>
              </a:rPr>
              <a:t/>
            </a:r>
            <a:br>
              <a:rPr lang="ru-RU" sz="2400" dirty="0">
                <a:solidFill>
                  <a:srgbClr val="FFFF00"/>
                </a:solidFill>
                <a:latin typeface="+mn-lt"/>
              </a:rPr>
            </a:br>
            <a:r>
              <a:rPr lang="ru-RU" sz="2400" dirty="0" smtClean="0">
                <a:solidFill>
                  <a:srgbClr val="FFFF00"/>
                </a:solidFill>
              </a:rPr>
              <a:t>        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38618" y="1600200"/>
            <a:ext cx="3666764" cy="4708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2545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Дом-музей П. П. Чистякова в Пушкине.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39226" y="1600200"/>
            <a:ext cx="7065547" cy="47085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132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1314</TotalTime>
  <Words>304</Words>
  <Application>Microsoft Office PowerPoint</Application>
  <PresentationFormat>Экран (4:3)</PresentationFormat>
  <Paragraphs>39</Paragraphs>
  <Slides>30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Апекс</vt:lpstr>
      <vt:lpstr>Кто щедро дарит знания и свет</vt:lpstr>
      <vt:lpstr>Слайд 2</vt:lpstr>
      <vt:lpstr>Портрет художника  П. П. Чистякова</vt:lpstr>
      <vt:lpstr>Патриарх Гермоген отказывает полякам подписать грамоту  </vt:lpstr>
      <vt:lpstr>Великая княгиня Софья Витовтовна, срывающая пояс с Василия Косого на свадьбе Василия Тёмного</vt:lpstr>
      <vt:lpstr>Джованнина</vt:lpstr>
      <vt:lpstr>Джованнина сидит на подоконнике</vt:lpstr>
      <vt:lpstr>                  Римский нищий         </vt:lpstr>
      <vt:lpstr>Дом-музей П. П. Чистякова в Пушкине.</vt:lpstr>
      <vt:lpstr>Слайд 10</vt:lpstr>
      <vt:lpstr>Мастерская художника в доме-музее.</vt:lpstr>
      <vt:lpstr>Великие ученики Чистякова П.П., книги о них из фонда библиотеки </vt:lpstr>
      <vt:lpstr>Кабалевский Дмитрий Борисович</vt:lpstr>
      <vt:lpstr>Кабалевский любил и уважал своих родителей</vt:lpstr>
      <vt:lpstr>Благодаря трудам Кабалевского в СССР была проведена реформа музыкального образования</vt:lpstr>
      <vt:lpstr>Д. Б. Кабалевский с отличием окончил Московскую консерваторию в 1929 году</vt:lpstr>
      <vt:lpstr>С 1972 г. Д. Б. Кабалевский — почетный Президент Международного общества по музыкальному воспитанию при ЮНЕСКО</vt:lpstr>
      <vt:lpstr>Слайд 18</vt:lpstr>
      <vt:lpstr>Автор музыки к  кинофильмам, фортепианных произведений, песен</vt:lpstr>
      <vt:lpstr>«Рондо» в исполнении Вана Клайберна</vt:lpstr>
      <vt:lpstr>Слайд 21</vt:lpstr>
      <vt:lpstr>Композитор вел с детьми обширную переписку, частично опубликованную в книге  "Дорогие мои друзья»</vt:lpstr>
      <vt:lpstr>Кабалевский пишет о дружбе ,  о взаимопомощи, о школе, о доброте </vt:lpstr>
      <vt:lpstr>Песни Кабалевского - это эпоха</vt:lpstr>
      <vt:lpstr>Музыка Дмитрия Борисовича - яркая, живая, динамичная, будто пламя пионерского костра стала вехой для нескольких поколений жителей СССР</vt:lpstr>
      <vt:lpstr>Николай Максимович Цискаридзе</vt:lpstr>
      <vt:lpstr>Петр Антонович Пестов</vt:lpstr>
      <vt:lpstr>Ректор Николай Цискаридзе и декан Илья Кузнецов</vt:lpstr>
      <vt:lpstr>Имя Пестова – международный бренд </vt:lpstr>
      <vt:lpstr>До новых                                 встреч!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Кто щедро дарит знания и свет</dc:title>
  <dc:creator>User</dc:creator>
  <cp:lastModifiedBy>Admin1</cp:lastModifiedBy>
  <cp:revision>113</cp:revision>
  <dcterms:created xsi:type="dcterms:W3CDTF">2023-01-14T11:27:27Z</dcterms:created>
  <dcterms:modified xsi:type="dcterms:W3CDTF">2023-02-27T04:38:54Z</dcterms:modified>
</cp:coreProperties>
</file>