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3" r:id="rId4"/>
    <p:sldId id="258" r:id="rId5"/>
    <p:sldId id="278" r:id="rId6"/>
    <p:sldId id="279" r:id="rId7"/>
    <p:sldId id="260" r:id="rId8"/>
    <p:sldId id="261" r:id="rId9"/>
    <p:sldId id="262" r:id="rId10"/>
    <p:sldId id="263" r:id="rId11"/>
    <p:sldId id="264" r:id="rId12"/>
    <p:sldId id="265" r:id="rId13"/>
    <p:sldId id="277" r:id="rId14"/>
    <p:sldId id="266" r:id="rId15"/>
    <p:sldId id="267" r:id="rId16"/>
    <p:sldId id="268" r:id="rId17"/>
    <p:sldId id="272" r:id="rId18"/>
    <p:sldId id="276" r:id="rId19"/>
    <p:sldId id="274" r:id="rId20"/>
    <p:sldId id="275" r:id="rId21"/>
    <p:sldId id="271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66"/>
    <a:srgbClr val="00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vertBarState="maximized">
    <p:restoredLeft sz="34587" autoAdjust="0"/>
    <p:restoredTop sz="94713" autoAdjust="0"/>
  </p:normalViewPr>
  <p:slideViewPr>
    <p:cSldViewPr>
      <p:cViewPr>
        <p:scale>
          <a:sx n="70" d="100"/>
          <a:sy n="70" d="100"/>
        </p:scale>
        <p:origin x="-2730" y="-8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24.01.2023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6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User.DESKTOP-ROBUA62\Downloads\&#1040;&#1082;&#1072;&#1076;&#1077;&#1084;&#1080;&#1095;&#1077;&#1089;&#1082;&#1080;&#1081;%20&#1061;&#1086;&#1088;%20&#1052;&#1043;&#1059;%20-%20Gaudeamus%20(&#1043;&#1080;&#1084;&#1085;%20&#1057;&#1090;&#1091;&#1076;&#1077;&#1085;&#1090;&#1086;&#1074;).mp3" TargetMode="External"/><Relationship Id="rId6" Type="http://schemas.openxmlformats.org/officeDocument/2006/relationships/image" Target="../media/image25.png"/><Relationship Id="rId5" Type="http://schemas.openxmlformats.org/officeDocument/2006/relationships/image" Target="../media/image8.jpe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User.DESKTOP-ROBUA62\Downloads\&#1055;&#1072;&#1090;&#1088;&#1080;&#1086;&#1090;&#1080;&#1095;&#1077;&#1089;&#1082;&#1072;&#1103;%20&#1089;&#1090;&#1091;&#1076;&#1077;&#1085;&#1095;&#1077;&#1089;&#1082;&#1072;&#1103;%20&#1087;&#1077;&#1089;&#1085;&#1103;%20-%20&#1041;&#1086;&#1077;&#1074;&#1086;&#1081;%20&#1084;&#1072;&#1088;&#1096;%20&#1089;&#1090;&#1091;&#1076;&#1077;&#1085;&#1090;&#1086;&#1074;%20(1949).mp3" TargetMode="Externa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Прямоугольник 6"/>
          <p:cNvSpPr/>
          <p:nvPr/>
        </p:nvSpPr>
        <p:spPr>
          <a:xfrm>
            <a:off x="0" y="928670"/>
            <a:ext cx="9144000" cy="29238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softEdge rad="127000"/>
          </a:effectLst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ru-RU" sz="4800" b="1" i="1" spc="150" dirty="0" smtClean="0">
                <a:ln w="11430"/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25 января– </a:t>
            </a:r>
            <a:endParaRPr lang="en-US" sz="4800" b="1" i="1" spc="150" dirty="0" smtClean="0">
              <a:ln w="11430"/>
              <a:solidFill>
                <a:schemeClr val="accent2">
                  <a:lumMod val="75000"/>
                </a:schemeClr>
              </a:solidFill>
              <a:latin typeface="Georgia" pitchFamily="18" charset="0"/>
            </a:endParaRPr>
          </a:p>
          <a:p>
            <a:pPr algn="ctr"/>
            <a:r>
              <a:rPr lang="ru-RU" sz="6800" b="1" spc="150" dirty="0" smtClean="0">
                <a:ln w="11430"/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День российского студенчества</a:t>
            </a:r>
            <a:endParaRPr lang="ru-RU" sz="6800" b="1" spc="150" dirty="0">
              <a:ln w="11430"/>
              <a:solidFill>
                <a:schemeClr val="accent2">
                  <a:lumMod val="75000"/>
                </a:schemeClr>
              </a:solidFill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s://phonoteka.org/uploads/posts/2021-05/1621893910_23-phonoteka_org-p-fon-dlya-prezentatsii-magistratura-24.jpg"/>
          <p:cNvPicPr>
            <a:picLocks noChangeAspect="1" noChangeArrowheads="1"/>
          </p:cNvPicPr>
          <p:nvPr/>
        </p:nvPicPr>
        <p:blipFill>
          <a:blip r:embed="rId2">
            <a:lum bright="28000" contrast="-66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857224" y="0"/>
            <a:ext cx="7715304" cy="2062103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effectLst>
            <a:softEdge rad="63500"/>
          </a:effectLst>
        </p:spPr>
        <p:txBody>
          <a:bodyPr wrap="square">
            <a:spAutoFit/>
          </a:bodyPr>
          <a:lstStyle/>
          <a:p>
            <a:pPr algn="ctr"/>
            <a:r>
              <a:rPr lang="ru-RU" sz="2800" b="1" cap="all" dirty="0" smtClean="0">
                <a:solidFill>
                  <a:srgbClr val="7030A0"/>
                </a:solidFill>
                <a:latin typeface="Georgia" pitchFamily="18" charset="0"/>
              </a:rPr>
              <a:t>Счастливые приметы в День студента</a:t>
            </a:r>
          </a:p>
          <a:p>
            <a:pPr algn="ctr"/>
            <a:r>
              <a:rPr lang="ru-RU" sz="3600" b="1" cap="all" dirty="0" smtClean="0">
                <a:solidFill>
                  <a:srgbClr val="7030A0"/>
                </a:solidFill>
                <a:latin typeface="Georgia" pitchFamily="18" charset="0"/>
              </a:rPr>
              <a:t>«ЧИТАЕМ КОНСПЕКТЫ ПРАВИЛЬНО»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14282" y="2071678"/>
            <a:ext cx="4572032" cy="46628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pPr algn="just"/>
            <a:r>
              <a:rPr lang="ru-RU" sz="2100" dirty="0" smtClean="0">
                <a:solidFill>
                  <a:srgbClr val="002060"/>
                </a:solidFill>
                <a:latin typeface="Yu Gothic UI Semibold" pitchFamily="34" charset="-128"/>
                <a:ea typeface="Yu Gothic UI Semibold" pitchFamily="34" charset="-128"/>
              </a:rPr>
              <a:t>Если успеете, прочитайте конспект перед экзаменами. Соблюдайте несколько правил. Не стоит читать за едой, иначе можно заесть память. Когда читаете конспекты, не смотрите телевизор </a:t>
            </a:r>
            <a:r>
              <a:rPr lang="ru-RU" sz="2400" dirty="0" smtClean="0">
                <a:solidFill>
                  <a:srgbClr val="002060"/>
                </a:solidFill>
                <a:latin typeface="Yu Gothic UI Semibold" pitchFamily="34" charset="-128"/>
                <a:ea typeface="Yu Gothic UI Semibold" pitchFamily="34" charset="-128"/>
              </a:rPr>
              <a:t>–</a:t>
            </a:r>
            <a:r>
              <a:rPr lang="ru-RU" sz="2100" dirty="0" smtClean="0">
                <a:solidFill>
                  <a:srgbClr val="002060"/>
                </a:solidFill>
                <a:latin typeface="Yu Gothic UI Semibold" pitchFamily="34" charset="-128"/>
                <a:ea typeface="Yu Gothic UI Semibold" pitchFamily="34" charset="-128"/>
              </a:rPr>
              <a:t> это очень отвлекает. Также не нужно слушать громкую музыку, но тихая классическая подойдёт. Если решили немного прерваться, то не оставляйте конспекты с учебниками открытыми, иначе выученное мигом выветрится.</a:t>
            </a:r>
            <a:endParaRPr lang="ru-RU" sz="2100" dirty="0">
              <a:solidFill>
                <a:srgbClr val="002060"/>
              </a:solidFill>
              <a:latin typeface="Yu Gothic UI Semibold" pitchFamily="34" charset="-128"/>
              <a:ea typeface="Yu Gothic UI Semibold" pitchFamily="34" charset="-128"/>
            </a:endParaRPr>
          </a:p>
        </p:txBody>
      </p:sp>
      <p:pic>
        <p:nvPicPr>
          <p:cNvPr id="20488" name="Picture 8" descr="https://fb.ru/media/i/1/7/2/9/2/9/9/i/1729299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0628" y="2428868"/>
            <a:ext cx="3775823" cy="4071966"/>
          </a:xfrm>
          <a:prstGeom prst="rect">
            <a:avLst/>
          </a:prstGeom>
          <a:noFill/>
          <a:effectLst>
            <a:softEdge rad="63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catherineasquithgallery.com/uploads/posts/2021-03/1614793155_19-p-fon-dlya-detskoi-knigi-21.jpg"/>
          <p:cNvPicPr>
            <a:picLocks noChangeAspect="1" noChangeArrowheads="1"/>
          </p:cNvPicPr>
          <p:nvPr/>
        </p:nvPicPr>
        <p:blipFill>
          <a:blip r:embed="rId2">
            <a:lum bright="41000" contrast="-7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857224" y="142852"/>
            <a:ext cx="7715304" cy="1323439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effectLst>
            <a:softEdge rad="63500"/>
          </a:effectLst>
        </p:spPr>
        <p:txBody>
          <a:bodyPr wrap="square">
            <a:spAutoFit/>
          </a:bodyPr>
          <a:lstStyle/>
          <a:p>
            <a:pPr algn="ctr"/>
            <a:r>
              <a:rPr lang="ru-RU" sz="4000" b="1" cap="all" dirty="0" smtClean="0">
                <a:solidFill>
                  <a:srgbClr val="7030A0"/>
                </a:solidFill>
                <a:latin typeface="Georgia" pitchFamily="18" charset="0"/>
              </a:rPr>
              <a:t>ШОКОЛАД </a:t>
            </a:r>
            <a:r>
              <a:rPr lang="ru-RU" sz="4000" dirty="0" smtClean="0">
                <a:solidFill>
                  <a:srgbClr val="7030A0"/>
                </a:solidFill>
                <a:latin typeface="Yu Gothic UI Semibold" pitchFamily="34" charset="-128"/>
                <a:ea typeface="Yu Gothic UI Semibold" pitchFamily="34" charset="-128"/>
              </a:rPr>
              <a:t>– </a:t>
            </a:r>
            <a:r>
              <a:rPr lang="ru-RU" sz="4000" b="1" cap="all" dirty="0" smtClean="0">
                <a:solidFill>
                  <a:srgbClr val="7030A0"/>
                </a:solidFill>
                <a:latin typeface="Georgia" pitchFamily="18" charset="0"/>
              </a:rPr>
              <a:t>ПОМОЩНИК для студента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42844" y="1785926"/>
            <a:ext cx="4929222" cy="470898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solidFill>
                  <a:srgbClr val="002060"/>
                </a:solidFill>
                <a:latin typeface="Yu Gothic UI Semibold" pitchFamily="34" charset="-128"/>
                <a:ea typeface="Yu Gothic UI Semibold" pitchFamily="34" charset="-128"/>
              </a:rPr>
              <a:t>Шоколад – вот главный студенческий помощник. Восполняя умственные силы, он позволяет выучить количество билетов за один день куда как больше! Поедание шоколада также имеет своеобразный ритуал: на ночь плитка шоколада кладётся в районе ног, чтобы впитать знания. Утром студент съедает её, чтобы вернуть знания на место. По поверью, перед экзаменом нужно потереть в руках что-то сладкое (изюм, чернослив, курагу), а потом уже тянуть билет, чтобы прилип обязательно хороший.</a:t>
            </a:r>
            <a:endParaRPr lang="ru-RU" sz="2000" dirty="0">
              <a:solidFill>
                <a:srgbClr val="002060"/>
              </a:solidFill>
              <a:latin typeface="Yu Gothic UI Semibold" pitchFamily="34" charset="-128"/>
              <a:ea typeface="Yu Gothic UI Semibold" pitchFamily="34" charset="-128"/>
            </a:endParaRPr>
          </a:p>
        </p:txBody>
      </p:sp>
      <p:pic>
        <p:nvPicPr>
          <p:cNvPr id="21506" name="Picture 2" descr="https://nypost.com/wp-content/uploads/sites/2/2014/01/freshman15.jpg?quality=75&amp;strip=al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29256" y="2000240"/>
            <a:ext cx="3353826" cy="4357718"/>
          </a:xfrm>
          <a:prstGeom prst="rect">
            <a:avLst/>
          </a:prstGeom>
          <a:noFill/>
          <a:effectLst>
            <a:softEdge rad="3175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ttps://catherineasquithgallery.com/uploads/posts/2021-03/1614853124_221-p-foni-dlya-prezentatsii-shkolnie-245.jpg"/>
          <p:cNvPicPr>
            <a:picLocks noChangeAspect="1" noChangeArrowheads="1"/>
          </p:cNvPicPr>
          <p:nvPr/>
        </p:nvPicPr>
        <p:blipFill>
          <a:blip r:embed="rId2" cstate="print">
            <a:lum bright="34000" contrast="-53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428728" y="142852"/>
            <a:ext cx="6357982" cy="1323439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effectLst>
            <a:softEdge rad="63500"/>
          </a:effectLst>
        </p:spPr>
        <p:txBody>
          <a:bodyPr wrap="square">
            <a:spAutoFit/>
          </a:bodyPr>
          <a:lstStyle/>
          <a:p>
            <a:pPr algn="ctr"/>
            <a:r>
              <a:rPr lang="ru-RU" sz="4000" b="1" cap="all" dirty="0" smtClean="0">
                <a:solidFill>
                  <a:srgbClr val="7030A0"/>
                </a:solidFill>
                <a:latin typeface="Georgia" pitchFamily="18" charset="0"/>
              </a:rPr>
              <a:t>НИКОМУ НЕ ДАЕМ ЗАЧЕТКУ</a:t>
            </a:r>
            <a:endParaRPr lang="ru-RU" sz="4000" b="1" cap="all" dirty="0">
              <a:solidFill>
                <a:srgbClr val="7030A0"/>
              </a:solidFill>
              <a:latin typeface="Georgia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14282" y="2214554"/>
            <a:ext cx="4143404" cy="378565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solidFill>
                  <a:srgbClr val="002060"/>
                </a:solidFill>
                <a:latin typeface="Yu Gothic UI Semibold" pitchFamily="34" charset="-128"/>
                <a:ea typeface="Yu Gothic UI Semibold" pitchFamily="34" charset="-128"/>
              </a:rPr>
              <a:t>Свою зачётку нужно беречь, как зеницу ока. Старайтесь никому не показывать её, кроме преподавателей, чтобы не сглазили. </a:t>
            </a:r>
          </a:p>
          <a:p>
            <a:pPr algn="just"/>
            <a:r>
              <a:rPr lang="ru-RU" sz="2400" dirty="0" smtClean="0">
                <a:solidFill>
                  <a:srgbClr val="002060"/>
                </a:solidFill>
                <a:latin typeface="Yu Gothic UI Semibold" pitchFamily="34" charset="-128"/>
                <a:ea typeface="Yu Gothic UI Semibold" pitchFamily="34" charset="-128"/>
              </a:rPr>
              <a:t>Одно наблюдение: ставить зачет по физкультуре первым нельзя, иначе потом набегаешься.</a:t>
            </a:r>
            <a:endParaRPr lang="ru-RU" sz="2400" dirty="0">
              <a:solidFill>
                <a:srgbClr val="002060"/>
              </a:solidFill>
              <a:latin typeface="Yu Gothic UI Semibold" pitchFamily="34" charset="-128"/>
              <a:ea typeface="Yu Gothic UI Semibold" pitchFamily="34" charset="-128"/>
            </a:endParaRPr>
          </a:p>
        </p:txBody>
      </p:sp>
      <p:pic>
        <p:nvPicPr>
          <p:cNvPr id="22532" name="Picture 4" descr="https://fikiwiki.com/uploads/posts/2022-02/1644827787_8-fikiwiki-com-p-prikolnie-i-smeshnie-kartinki-pro-sessiyu-1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19914" y="1857364"/>
            <a:ext cx="4724086" cy="4572032"/>
          </a:xfrm>
          <a:prstGeom prst="rect">
            <a:avLst/>
          </a:prstGeom>
          <a:noFill/>
          <a:effectLst>
            <a:softEdge rad="63500"/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ttps://catherineasquithgallery.com/uploads/posts/2021-03/1614853124_221-p-foni-dlya-prezentatsii-shkolnie-245.jpg"/>
          <p:cNvPicPr>
            <a:picLocks noChangeAspect="1" noChangeArrowheads="1"/>
          </p:cNvPicPr>
          <p:nvPr/>
        </p:nvPicPr>
        <p:blipFill>
          <a:blip r:embed="rId2" cstate="print">
            <a:lum bright="34000" contrast="-53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0" y="0"/>
            <a:ext cx="9144000" cy="1754326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effectLst>
            <a:softEdge rad="63500"/>
          </a:effectLst>
        </p:spPr>
        <p:txBody>
          <a:bodyPr wrap="square">
            <a:spAutoFit/>
          </a:bodyPr>
          <a:lstStyle/>
          <a:p>
            <a:pPr algn="ctr"/>
            <a:r>
              <a:rPr lang="ru-RU" sz="3600" b="1" i="1" cap="all" dirty="0" smtClean="0">
                <a:solidFill>
                  <a:srgbClr val="7030A0"/>
                </a:solidFill>
                <a:latin typeface="Georgia" pitchFamily="18" charset="0"/>
              </a:rPr>
              <a:t>Веселым студентам никак нельзя без музыкального сопровождения</a:t>
            </a:r>
            <a:endParaRPr lang="ru-RU" sz="3600" b="1" i="1" cap="all" dirty="0">
              <a:solidFill>
                <a:srgbClr val="7030A0"/>
              </a:solidFill>
              <a:latin typeface="Georgia" pitchFamily="18" charset="0"/>
            </a:endParaRPr>
          </a:p>
        </p:txBody>
      </p:sp>
      <p:pic>
        <p:nvPicPr>
          <p:cNvPr id="1026" name="Picture 2" descr="https://cdn.culture.ru/images/c884b68f-bf07-5dbd-b300-a26fdc197e1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714488"/>
            <a:ext cx="9143999" cy="51435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>
            <a:lum bright="46000" contrast="-73000"/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Академический Хор МГУ - Gaudeamus (Гимн Студентов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7858148" y="214290"/>
            <a:ext cx="1285852" cy="1285852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428728" y="142852"/>
            <a:ext cx="6357982" cy="1815882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effectLst>
            <a:softEdge rad="63500"/>
          </a:effectLst>
        </p:spPr>
        <p:txBody>
          <a:bodyPr wrap="square">
            <a:spAutoFit/>
          </a:bodyPr>
          <a:lstStyle/>
          <a:p>
            <a:pPr algn="ctr"/>
            <a:r>
              <a:rPr lang="ru-RU" sz="4000" b="1" cap="all" dirty="0" smtClean="0">
                <a:solidFill>
                  <a:srgbClr val="7030A0"/>
                </a:solidFill>
                <a:latin typeface="Georgia" pitchFamily="18" charset="0"/>
              </a:rPr>
              <a:t>Гимн студентов</a:t>
            </a:r>
          </a:p>
          <a:p>
            <a:pPr algn="ctr"/>
            <a:r>
              <a:rPr lang="ru-RU" sz="2400" b="1" i="1" cap="all" dirty="0" smtClean="0">
                <a:solidFill>
                  <a:srgbClr val="7030A0"/>
                </a:solidFill>
                <a:latin typeface="Georgia" pitchFamily="18" charset="0"/>
              </a:rPr>
              <a:t>(ноты из фонда библиотеки КГИК)</a:t>
            </a:r>
          </a:p>
          <a:p>
            <a:pPr algn="ctr"/>
            <a:endParaRPr lang="ru-RU" sz="2400" b="1" cap="all" dirty="0">
              <a:solidFill>
                <a:srgbClr val="7030A0"/>
              </a:solidFill>
              <a:latin typeface="Georgia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857224" y="5500702"/>
            <a:ext cx="7858180" cy="12003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rgbClr val="002060"/>
                </a:solidFill>
                <a:latin typeface="Yu Gothic UI Semibold" pitchFamily="34" charset="-128"/>
                <a:ea typeface="Yu Gothic UI Semibold" pitchFamily="34" charset="-128"/>
              </a:rPr>
              <a:t>Лист, Ф.    </a:t>
            </a:r>
          </a:p>
          <a:p>
            <a:pPr algn="just"/>
            <a:r>
              <a:rPr lang="ru-RU" b="1" dirty="0" smtClean="0">
                <a:solidFill>
                  <a:srgbClr val="002060"/>
                </a:solidFill>
                <a:latin typeface="Yu Gothic UI Semibold" pitchFamily="34" charset="-128"/>
                <a:ea typeface="Yu Gothic UI Semibold" pitchFamily="34" charset="-128"/>
              </a:rPr>
              <a:t>Студенческий гимн : юмореска : для фортепиано / Ф. Лист. – Будапешт : Музыка, 1984. – 17 с. – Музыка (знаковая ; визуальная) : непосредственная.</a:t>
            </a:r>
          </a:p>
        </p:txBody>
      </p:sp>
      <p:pic>
        <p:nvPicPr>
          <p:cNvPr id="25604" name="Picture 4" descr="C:\Users\User.DESKTOP-ROBUA62\Downloads\[removal.ai]_2c871502-957e-4161-9308-26488ef399f6.png"/>
          <p:cNvPicPr>
            <a:picLocks noChangeAspect="1" noChangeArrowheads="1"/>
          </p:cNvPicPr>
          <p:nvPr/>
        </p:nvPicPr>
        <p:blipFill>
          <a:blip r:embed="rId6"/>
          <a:srcRect t="12390" r="8560"/>
          <a:stretch>
            <a:fillRect/>
          </a:stretch>
        </p:blipFill>
        <p:spPr bwMode="auto">
          <a:xfrm rot="21205384">
            <a:off x="439902" y="1385778"/>
            <a:ext cx="3229160" cy="4125210"/>
          </a:xfrm>
          <a:prstGeom prst="rect">
            <a:avLst/>
          </a:prstGeom>
          <a:noFill/>
        </p:spPr>
      </p:pic>
      <p:pic>
        <p:nvPicPr>
          <p:cNvPr id="25606" name="Picture 6" descr="https://www.notes4sintez.ru/_pu/4/s15472342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143372" y="2071678"/>
            <a:ext cx="4572032" cy="3077762"/>
          </a:xfrm>
          <a:prstGeom prst="rect">
            <a:avLst/>
          </a:prstGeom>
          <a:noFill/>
          <a:effectLst>
            <a:softEdge rad="3175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76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lum bright="46000" contrast="-73000"/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1142976" y="0"/>
            <a:ext cx="6929486" cy="2431435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effectLst>
            <a:softEdge rad="63500"/>
          </a:effectLst>
        </p:spPr>
        <p:txBody>
          <a:bodyPr wrap="square">
            <a:spAutoFit/>
          </a:bodyPr>
          <a:lstStyle/>
          <a:p>
            <a:pPr algn="ctr"/>
            <a:r>
              <a:rPr lang="ru-RU" sz="4000" b="1" cap="all" dirty="0" smtClean="0">
                <a:solidFill>
                  <a:srgbClr val="7030A0"/>
                </a:solidFill>
                <a:latin typeface="Georgia" pitchFamily="18" charset="0"/>
              </a:rPr>
              <a:t>Студенческий марш</a:t>
            </a:r>
          </a:p>
          <a:p>
            <a:pPr algn="ctr"/>
            <a:r>
              <a:rPr lang="ru-RU" sz="2400" b="1" i="1" cap="all" dirty="0" smtClean="0">
                <a:solidFill>
                  <a:srgbClr val="7030A0"/>
                </a:solidFill>
                <a:latin typeface="Georgia" pitchFamily="18" charset="0"/>
              </a:rPr>
              <a:t>(ноты из фонда библиотеки КГИК)</a:t>
            </a:r>
          </a:p>
          <a:p>
            <a:pPr algn="ctr"/>
            <a:endParaRPr lang="ru-RU" sz="2400" b="1" cap="all" dirty="0">
              <a:solidFill>
                <a:srgbClr val="7030A0"/>
              </a:solidFill>
              <a:latin typeface="Georgia" pitchFamily="18" charset="0"/>
            </a:endParaRPr>
          </a:p>
        </p:txBody>
      </p:sp>
      <p:pic>
        <p:nvPicPr>
          <p:cNvPr id="6" name="Патриотическая студенческая песня - Боевой марш студентов (1949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/>
          <a:stretch>
            <a:fillRect/>
          </a:stretch>
        </p:blipFill>
        <p:spPr>
          <a:xfrm>
            <a:off x="7786710" y="214290"/>
            <a:ext cx="1142976" cy="1142976"/>
          </a:xfrm>
          <a:prstGeom prst="rect">
            <a:avLst/>
          </a:prstGeom>
        </p:spPr>
      </p:pic>
      <p:pic>
        <p:nvPicPr>
          <p:cNvPr id="24577" name="Picture 1" descr="C:\Users\User.DESKTOP-ROBUA62\Downloads\[removal.ai]_tmp-63cfb6f29c0b3.png"/>
          <p:cNvPicPr>
            <a:picLocks noChangeAspect="1" noChangeArrowheads="1"/>
          </p:cNvPicPr>
          <p:nvPr/>
        </p:nvPicPr>
        <p:blipFill>
          <a:blip r:embed="rId6">
            <a:lum bright="10000"/>
          </a:blip>
          <a:srcRect/>
          <a:stretch>
            <a:fillRect/>
          </a:stretch>
        </p:blipFill>
        <p:spPr bwMode="auto">
          <a:xfrm rot="20891880">
            <a:off x="941134" y="1714304"/>
            <a:ext cx="3203043" cy="3972766"/>
          </a:xfrm>
          <a:prstGeom prst="rect">
            <a:avLst/>
          </a:prstGeom>
          <a:noFill/>
        </p:spPr>
      </p:pic>
      <p:pic>
        <p:nvPicPr>
          <p:cNvPr id="24580" name="Picture 4" descr="C:\Users\User.DESKTOP-ROBUA62\Downloads\[removal.ai]_tmp-63cfb7dfca8f8.png"/>
          <p:cNvPicPr>
            <a:picLocks noChangeAspect="1" noChangeArrowheads="1"/>
          </p:cNvPicPr>
          <p:nvPr/>
        </p:nvPicPr>
        <p:blipFill>
          <a:blip r:embed="rId7">
            <a:lum bright="10000" contrast="10000"/>
          </a:blip>
          <a:srcRect t="6562" b="45312"/>
          <a:stretch>
            <a:fillRect/>
          </a:stretch>
        </p:blipFill>
        <p:spPr bwMode="auto">
          <a:xfrm>
            <a:off x="4572000" y="2500306"/>
            <a:ext cx="4143404" cy="2658701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857224" y="5857892"/>
            <a:ext cx="8143932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002060"/>
                </a:solidFill>
                <a:latin typeface="Yu Gothic UI Semibold" pitchFamily="34" charset="-128"/>
                <a:ea typeface="Yu Gothic UI Semibold" pitchFamily="34" charset="-128"/>
              </a:rPr>
              <a:t>Новиков, А.  </a:t>
            </a:r>
          </a:p>
          <a:p>
            <a:r>
              <a:rPr lang="ru-RU" sz="1600" b="1" dirty="0" smtClean="0">
                <a:solidFill>
                  <a:srgbClr val="002060"/>
                </a:solidFill>
                <a:latin typeface="Yu Gothic UI Semibold" pitchFamily="34" charset="-128"/>
                <a:ea typeface="Yu Gothic UI Semibold" pitchFamily="34" charset="-128"/>
              </a:rPr>
              <a:t>  Студенческий марш : для голоса или хора с фортепиано / А. Новиков. – Москва : </a:t>
            </a:r>
            <a:r>
              <a:rPr lang="ru-RU" sz="1600" b="1" dirty="0" err="1" smtClean="0">
                <a:solidFill>
                  <a:srgbClr val="002060"/>
                </a:solidFill>
                <a:latin typeface="Yu Gothic UI Semibold" pitchFamily="34" charset="-128"/>
                <a:ea typeface="Yu Gothic UI Semibold" pitchFamily="34" charset="-128"/>
              </a:rPr>
              <a:t>Музгиз</a:t>
            </a:r>
            <a:r>
              <a:rPr lang="ru-RU" sz="1600" b="1" dirty="0" smtClean="0">
                <a:solidFill>
                  <a:srgbClr val="002060"/>
                </a:solidFill>
                <a:latin typeface="Yu Gothic UI Semibold" pitchFamily="34" charset="-128"/>
                <a:ea typeface="Yu Gothic UI Semibold" pitchFamily="34" charset="-128"/>
              </a:rPr>
              <a:t>, 1956. – 5 с. – Музыка (знаковая ; визуальная) : непосредственная.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76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8" name="Picture 6" descr="https://catherineasquithgallery.com/uploads/posts/2021-02/1613042243_87-p-oranzhevii-fon-dlya-instagramma-105.jpg"/>
          <p:cNvPicPr>
            <a:picLocks noChangeAspect="1" noChangeArrowheads="1"/>
          </p:cNvPicPr>
          <p:nvPr/>
        </p:nvPicPr>
        <p:blipFill>
          <a:blip r:embed="rId2">
            <a:lum bright="30000" contrast="-48000"/>
          </a:blip>
          <a:srcRect/>
          <a:stretch>
            <a:fillRect/>
          </a:stretch>
        </p:blipFill>
        <p:spPr bwMode="auto">
          <a:xfrm>
            <a:off x="0" y="0"/>
            <a:ext cx="9144000" cy="6976978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428728" y="0"/>
            <a:ext cx="6357982" cy="2246769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effectLst>
            <a:softEdge rad="63500"/>
          </a:effectLst>
        </p:spPr>
        <p:txBody>
          <a:bodyPr wrap="square">
            <a:spAutoFit/>
          </a:bodyPr>
          <a:lstStyle/>
          <a:p>
            <a:pPr algn="ctr"/>
            <a:r>
              <a:rPr lang="ru-RU" sz="4000" b="1" cap="all" dirty="0" smtClean="0">
                <a:solidFill>
                  <a:srgbClr val="7030A0"/>
                </a:solidFill>
                <a:latin typeface="Georgia" pitchFamily="18" charset="0"/>
              </a:rPr>
              <a:t>Сценарии для праздника </a:t>
            </a:r>
          </a:p>
          <a:p>
            <a:pPr algn="ctr"/>
            <a:r>
              <a:rPr lang="ru-RU" sz="4000" b="1" cap="all" dirty="0" smtClean="0">
                <a:solidFill>
                  <a:srgbClr val="7030A0"/>
                </a:solidFill>
                <a:latin typeface="Georgia" pitchFamily="18" charset="0"/>
              </a:rPr>
              <a:t>ко Дню студента</a:t>
            </a:r>
          </a:p>
          <a:p>
            <a:pPr algn="ctr"/>
            <a:r>
              <a:rPr lang="ru-RU" sz="2000" b="1" i="1" cap="all" dirty="0" smtClean="0">
                <a:solidFill>
                  <a:srgbClr val="7030A0"/>
                </a:solidFill>
                <a:latin typeface="Georgia" pitchFamily="18" charset="0"/>
              </a:rPr>
              <a:t>(книга из фонда библиотеки КГИК)</a:t>
            </a:r>
            <a:endParaRPr lang="ru-RU" sz="2000" b="1" i="1" cap="all" dirty="0">
              <a:solidFill>
                <a:srgbClr val="7030A0"/>
              </a:solidFill>
              <a:latin typeface="Georgia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14282" y="2928934"/>
            <a:ext cx="3357586" cy="317009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solidFill>
                  <a:srgbClr val="002060"/>
                </a:solidFill>
                <a:latin typeface="Yu Gothic UI Semibold" pitchFamily="34" charset="-128"/>
                <a:ea typeface="Yu Gothic UI Semibold" pitchFamily="34" charset="-128"/>
              </a:rPr>
              <a:t>Тамада : сценарии для любого праздника : первая книга  настоящего тамады : сценарии на все случаи жизни / сост. Л. Бушуева. –  </a:t>
            </a:r>
            <a:r>
              <a:rPr lang="ru-RU" sz="2000" dirty="0" smtClean="0">
                <a:solidFill>
                  <a:srgbClr val="002060"/>
                </a:solidFill>
                <a:latin typeface="Yu Gothic UI Semibold" pitchFamily="34" charset="-128"/>
                <a:ea typeface="Yu Gothic UI Semibold" pitchFamily="34" charset="-128"/>
              </a:rPr>
              <a:t>Ростов-на-Дону : </a:t>
            </a:r>
            <a:r>
              <a:rPr lang="ru-RU" sz="2000" dirty="0" err="1" smtClean="0">
                <a:solidFill>
                  <a:srgbClr val="002060"/>
                </a:solidFill>
                <a:latin typeface="Yu Gothic UI Semibold" pitchFamily="34" charset="-128"/>
                <a:ea typeface="Yu Gothic UI Semibold" pitchFamily="34" charset="-128"/>
              </a:rPr>
              <a:t>Владис</a:t>
            </a:r>
            <a:r>
              <a:rPr lang="ru-RU" sz="2000" dirty="0" smtClean="0">
                <a:solidFill>
                  <a:srgbClr val="002060"/>
                </a:solidFill>
                <a:latin typeface="Yu Gothic UI Semibold" pitchFamily="34" charset="-128"/>
                <a:ea typeface="Yu Gothic UI Semibold" pitchFamily="34" charset="-128"/>
              </a:rPr>
              <a:t>, 2008. – 480 с. – ISBN 978-5-9567-0551-3. – Текст : непосредственный.</a:t>
            </a:r>
            <a:endParaRPr lang="ru-RU" sz="2000" dirty="0">
              <a:solidFill>
                <a:srgbClr val="002060"/>
              </a:solidFill>
              <a:latin typeface="Yu Gothic UI Semibold" pitchFamily="34" charset="-128"/>
              <a:ea typeface="Yu Gothic UI Semibold" pitchFamily="34" charset="-128"/>
            </a:endParaRPr>
          </a:p>
        </p:txBody>
      </p:sp>
      <p:pic>
        <p:nvPicPr>
          <p:cNvPr id="23564" name="Picture 12" descr="C:\Users\User.DESKTOP-ROBUA62\Downloads\Removal-230.png"/>
          <p:cNvPicPr>
            <a:picLocks noChangeAspect="1" noChangeArrowheads="1"/>
          </p:cNvPicPr>
          <p:nvPr/>
        </p:nvPicPr>
        <p:blipFill>
          <a:blip r:embed="rId4">
            <a:lum bright="10000"/>
          </a:blip>
          <a:srcRect t="7500"/>
          <a:stretch>
            <a:fillRect/>
          </a:stretch>
        </p:blipFill>
        <p:spPr bwMode="auto">
          <a:xfrm>
            <a:off x="5572132" y="2428868"/>
            <a:ext cx="3884641" cy="4262414"/>
          </a:xfrm>
          <a:prstGeom prst="rect">
            <a:avLst/>
          </a:prstGeom>
          <a:noFill/>
        </p:spPr>
      </p:pic>
      <p:pic>
        <p:nvPicPr>
          <p:cNvPr id="23565" name="Picture 1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643306" y="2357430"/>
            <a:ext cx="2428892" cy="4214842"/>
          </a:xfrm>
          <a:prstGeom prst="rect">
            <a:avLst/>
          </a:prstGeom>
          <a:noFill/>
          <a:ln w="9525">
            <a:solidFill>
              <a:schemeClr val="accent1">
                <a:lumMod val="40000"/>
                <a:lumOff val="60000"/>
              </a:schemeClr>
            </a:solidFill>
            <a:miter lim="800000"/>
            <a:headEnd/>
            <a:tailEnd/>
          </a:ln>
          <a:effectLst>
            <a:softEdge rad="63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s://catherineasquithgallery.com/uploads/posts/2021-02/1613637916_20-p-fon-dlya-prezentatsii-den-studenta-2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143108" y="0"/>
            <a:ext cx="6500858" cy="175432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solidFill>
                  <a:srgbClr val="7030A0"/>
                </a:solidFill>
                <a:latin typeface="Georgia" pitchFamily="18" charset="0"/>
              </a:rPr>
              <a:t>СТУДЕНТ, УЛЫБНИСЬ </a:t>
            </a:r>
            <a:endParaRPr lang="ru-RU" sz="5400" b="1" dirty="0">
              <a:solidFill>
                <a:srgbClr val="7030A0"/>
              </a:solidFill>
              <a:latin typeface="Georgia" pitchFamily="18" charset="0"/>
            </a:endParaRPr>
          </a:p>
        </p:txBody>
      </p:sp>
      <p:pic>
        <p:nvPicPr>
          <p:cNvPr id="16393" name="Picture 9" descr="C:\Users\User.DESKTOP-ROBUA62\Downloads\[removal.ai]_tmp-63cf831a3ad6f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3016838" cy="1715827"/>
          </a:xfrm>
          <a:prstGeom prst="rect">
            <a:avLst/>
          </a:prstGeom>
          <a:noFill/>
        </p:spPr>
      </p:pic>
      <p:pic>
        <p:nvPicPr>
          <p:cNvPr id="16397" name="Picture 13" descr="https://a.d-cd.net/4fd7cfes-960.jpg"/>
          <p:cNvPicPr>
            <a:picLocks noChangeAspect="1" noChangeArrowheads="1"/>
          </p:cNvPicPr>
          <p:nvPr/>
        </p:nvPicPr>
        <p:blipFill>
          <a:blip r:embed="rId4">
            <a:lum/>
          </a:blip>
          <a:srcRect b="2323"/>
          <a:stretch>
            <a:fillRect/>
          </a:stretch>
        </p:blipFill>
        <p:spPr bwMode="auto">
          <a:xfrm>
            <a:off x="214282" y="2000240"/>
            <a:ext cx="4572032" cy="4572032"/>
          </a:xfrm>
          <a:prstGeom prst="rect">
            <a:avLst/>
          </a:prstGeom>
          <a:noFill/>
          <a:effectLst>
            <a:softEdge rad="31750"/>
          </a:effectLst>
        </p:spPr>
      </p:pic>
      <p:pic>
        <p:nvPicPr>
          <p:cNvPr id="16401" name="Picture 17" descr="https://i.ytimg.com/vi/MATowXcm1MA/maxresdefault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48701">
            <a:off x="5003754" y="3139161"/>
            <a:ext cx="3920023" cy="2205014"/>
          </a:xfrm>
          <a:prstGeom prst="rect">
            <a:avLst/>
          </a:prstGeom>
          <a:noFill/>
          <a:effectLst>
            <a:softEdge rad="3175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http://sktkomi.ru/wp-content/gallery/240102019/%D0%91%D0%B5%D0%B7-%D0%B8%D0%BC%D0%B5%D0%BD%D0%B822-1.jpg"/>
          <p:cNvPicPr>
            <a:picLocks noChangeAspect="1" noChangeArrowheads="1"/>
          </p:cNvPicPr>
          <p:nvPr/>
        </p:nvPicPr>
        <p:blipFill>
          <a:blip r:embed="rId2"/>
          <a:srcRect l="4785"/>
          <a:stretch>
            <a:fillRect/>
          </a:stretch>
        </p:blipFill>
        <p:spPr bwMode="auto">
          <a:xfrm>
            <a:off x="0" y="3106628"/>
            <a:ext cx="9143999" cy="3751371"/>
          </a:xfrm>
          <a:prstGeom prst="rect">
            <a:avLst/>
          </a:prstGeom>
          <a:noFill/>
        </p:spPr>
      </p:pic>
      <p:pic>
        <p:nvPicPr>
          <p:cNvPr id="32772" name="Picture 4" descr="https://sun9-69.userapi.com/impg/1iy6RsrAlCA3DTigQPgWc4T6_MeJDyg81xT1Ig/we36CjfAkGA.jpg?size=508x256&amp;quality=96&amp;sign=705241e810e1cd7bcbb2631e0dda5edb&amp;type=album"/>
          <p:cNvPicPr>
            <a:picLocks noChangeAspect="1" noChangeArrowheads="1"/>
          </p:cNvPicPr>
          <p:nvPr/>
        </p:nvPicPr>
        <p:blipFill>
          <a:blip r:embed="rId3"/>
          <a:srcRect b="8006"/>
          <a:stretch>
            <a:fillRect/>
          </a:stretch>
        </p:blipFill>
        <p:spPr bwMode="auto">
          <a:xfrm>
            <a:off x="2826067" y="0"/>
            <a:ext cx="6317933" cy="3071810"/>
          </a:xfrm>
          <a:prstGeom prst="rect">
            <a:avLst/>
          </a:prstGeom>
          <a:noFill/>
        </p:spPr>
      </p:pic>
      <p:pic>
        <p:nvPicPr>
          <p:cNvPr id="32776" name="Picture 8" descr="https://cdn2.f-cdn.com/contestentries/34171/3528096/52134a61363c1_thumb900.jpg"/>
          <p:cNvPicPr>
            <a:picLocks noChangeAspect="1" noChangeArrowheads="1"/>
          </p:cNvPicPr>
          <p:nvPr/>
        </p:nvPicPr>
        <p:blipFill>
          <a:blip r:embed="rId4"/>
          <a:srcRect l="25746" t="8815" r="27241" b="8912"/>
          <a:stretch>
            <a:fillRect/>
          </a:stretch>
        </p:blipFill>
        <p:spPr bwMode="auto">
          <a:xfrm>
            <a:off x="397995" y="0"/>
            <a:ext cx="2143123" cy="3000372"/>
          </a:xfrm>
          <a:prstGeom prst="rect">
            <a:avLst/>
          </a:prstGeom>
          <a:noFill/>
          <a:effectLst>
            <a:softEdge rad="63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22" name="Picture 2" descr="https://fikiwiki.com/uploads/posts/2022-02/1645021153_4-fikiwiki-com-p-smeshnie-kartinki-s-dnem-studenta-4.jpg"/>
          <p:cNvPicPr>
            <a:picLocks noChangeAspect="1" noChangeArrowheads="1"/>
          </p:cNvPicPr>
          <p:nvPr/>
        </p:nvPicPr>
        <p:blipFill>
          <a:blip r:embed="rId2"/>
          <a:srcRect t="9375" r="1874" b="1312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073" name="Picture 1" descr="C:\Users\User.DESKTOP-ROBUA62\Downloads\[removal.ai]_cadeeea1-ac8d-4008-90e4-a1caa71cbe0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29586" y="5278455"/>
            <a:ext cx="1357290" cy="157954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s://avatars.mds.yandex.net/i?id=d17442d05242a4bcfad571006dd200df-5214226-images-thumbs&amp;n=13"/>
          <p:cNvPicPr>
            <a:picLocks noChangeAspect="1" noChangeArrowheads="1"/>
          </p:cNvPicPr>
          <p:nvPr/>
        </p:nvPicPr>
        <p:blipFill>
          <a:blip r:embed="rId2">
            <a:lum bright="27000" contrast="-44000"/>
          </a:blip>
          <a:srcRect/>
          <a:stretch>
            <a:fillRect/>
          </a:stretch>
        </p:blipFill>
        <p:spPr bwMode="auto">
          <a:xfrm>
            <a:off x="0" y="0"/>
            <a:ext cx="9144000" cy="7072338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/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285720" y="1928802"/>
            <a:ext cx="4572032" cy="452431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pPr indent="542925" algn="just"/>
            <a:r>
              <a:rPr lang="ru-RU" sz="2400" dirty="0" smtClean="0">
                <a:solidFill>
                  <a:srgbClr val="002060"/>
                </a:solidFill>
                <a:latin typeface="Yu Gothic UI Semibold" pitchFamily="34" charset="-128"/>
                <a:ea typeface="Yu Gothic UI Semibold" pitchFamily="34" charset="-128"/>
                <a:cs typeface="Times New Roman" pitchFamily="18" charset="0"/>
              </a:rPr>
              <a:t>Международный </a:t>
            </a:r>
            <a:r>
              <a:rPr lang="ru-RU" sz="2400" b="1" dirty="0" smtClean="0">
                <a:solidFill>
                  <a:srgbClr val="002060"/>
                </a:solidFill>
                <a:latin typeface="Yu Gothic UI Semibold" pitchFamily="34" charset="-128"/>
                <a:ea typeface="Yu Gothic UI Semibold" pitchFamily="34" charset="-128"/>
                <a:cs typeface="Times New Roman" pitchFamily="18" charset="0"/>
              </a:rPr>
              <a:t>День студента</a:t>
            </a:r>
            <a:r>
              <a:rPr lang="ru-RU" sz="2400" dirty="0" smtClean="0">
                <a:solidFill>
                  <a:srgbClr val="002060"/>
                </a:solidFill>
                <a:latin typeface="Yu Gothic UI Semibold" pitchFamily="34" charset="-128"/>
                <a:ea typeface="Yu Gothic UI Semibold" pitchFamily="34" charset="-128"/>
                <a:cs typeface="Times New Roman" pitchFamily="18" charset="0"/>
              </a:rPr>
              <a:t> во всем мире празднуют 17 ноября, российское студенчество главным своим праздником считает Татьянин день, который отмечается по всей стране 25 января. </a:t>
            </a:r>
          </a:p>
          <a:p>
            <a:pPr indent="542925" algn="just"/>
            <a:r>
              <a:rPr lang="ru-RU" sz="2400" dirty="0" smtClean="0">
                <a:solidFill>
                  <a:srgbClr val="002060"/>
                </a:solidFill>
                <a:latin typeface="Yu Gothic UI Semibold" pitchFamily="34" charset="-128"/>
                <a:ea typeface="Yu Gothic UI Semibold" pitchFamily="34" charset="-128"/>
                <a:cs typeface="Times New Roman" pitchFamily="18" charset="0"/>
              </a:rPr>
              <a:t>Именно </a:t>
            </a:r>
            <a:r>
              <a:rPr lang="ru-RU" sz="2400" b="1" dirty="0" smtClean="0">
                <a:solidFill>
                  <a:srgbClr val="002060"/>
                </a:solidFill>
                <a:latin typeface="Yu Gothic UI Semibold" pitchFamily="34" charset="-128"/>
                <a:ea typeface="Yu Gothic UI Semibold" pitchFamily="34" charset="-128"/>
                <a:cs typeface="Times New Roman" pitchFamily="18" charset="0"/>
              </a:rPr>
              <a:t>25 января 2005 </a:t>
            </a:r>
            <a:r>
              <a:rPr lang="ru-RU" sz="2400" dirty="0" smtClean="0">
                <a:solidFill>
                  <a:srgbClr val="002060"/>
                </a:solidFill>
                <a:latin typeface="Yu Gothic UI Semibold" pitchFamily="34" charset="-128"/>
                <a:ea typeface="Yu Gothic UI Semibold" pitchFamily="34" charset="-128"/>
                <a:cs typeface="Times New Roman" pitchFamily="18" charset="0"/>
              </a:rPr>
              <a:t>года президент России подписал Указ «О дне российского студенчества».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00166" y="0"/>
            <a:ext cx="6786610" cy="156966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4800" b="1" i="1" dirty="0" smtClean="0">
                <a:solidFill>
                  <a:srgbClr val="002060"/>
                </a:solidFill>
                <a:latin typeface="Georgia" pitchFamily="18" charset="0"/>
              </a:rPr>
              <a:t>О дне российского студенчества</a:t>
            </a:r>
            <a:endParaRPr lang="ru-RU" sz="4800" b="1" i="1" dirty="0">
              <a:solidFill>
                <a:srgbClr val="002060"/>
              </a:solidFill>
              <a:latin typeface="Georgia" pitchFamily="18" charset="0"/>
            </a:endParaRPr>
          </a:p>
        </p:txBody>
      </p:sp>
      <p:pic>
        <p:nvPicPr>
          <p:cNvPr id="14340" name="Picture 4" descr="https://fsd.multiurok.ru/viewImage.php?image=http://www.nggtki.ru/upload/iblock/2b6/2b6558b504c45a3c63066cd559446c11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627" y="2071678"/>
            <a:ext cx="4167759" cy="3643338"/>
          </a:xfrm>
          <a:prstGeom prst="roundRect">
            <a:avLst>
              <a:gd name="adj" fmla="val 16667"/>
            </a:avLst>
          </a:prstGeom>
          <a:ln>
            <a:solidFill>
              <a:schemeClr val="accent1">
                <a:lumMod val="40000"/>
                <a:lumOff val="6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1746" name="Picture 2" descr="https://drasler.ru/wp-content/uploads/2019/05/%D0%9A%D1%80%D0%B0%D1%81%D0%B8%D0%B2%D1%8B%D0%B5-%D0%BA%D0%B0%D1%80%D1%82%D0%B8%D0%BD%D0%BA%D0%B8-%D0%BD%D0%B0-%D0%B4%D0%B5%D0%BD%D1%8C-%D1%81%D1%82%D1%83%D0%B4%D0%B5%D0%BD%D1%82%D0%B0-020.jpg"/>
          <p:cNvPicPr>
            <a:picLocks noChangeAspect="1" noChangeArrowheads="1"/>
          </p:cNvPicPr>
          <p:nvPr/>
        </p:nvPicPr>
        <p:blipFill>
          <a:blip r:embed="rId2"/>
          <a:srcRect b="9000"/>
          <a:stretch>
            <a:fillRect/>
          </a:stretch>
        </p:blipFill>
        <p:spPr bwMode="auto">
          <a:xfrm>
            <a:off x="0" y="0"/>
            <a:ext cx="9144000" cy="6918336"/>
          </a:xfrm>
          <a:prstGeom prst="rect">
            <a:avLst/>
          </a:prstGeom>
          <a:noFill/>
        </p:spPr>
      </p:pic>
      <p:pic>
        <p:nvPicPr>
          <p:cNvPr id="2054" name="Picture 6" descr="https://adonius.club/uploads/posts/2022-02/1643917016_33-adonius-club-p-tsveti-png-na-prozrachnom-fone-55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674149">
            <a:off x="7651419" y="5266618"/>
            <a:ext cx="2216129" cy="120131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0" y="1214422"/>
            <a:ext cx="9286908" cy="212365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softEdge rad="127000"/>
          </a:effectLst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ru-RU" sz="6600" b="1" i="1" spc="150" dirty="0" smtClean="0">
                <a:ln w="11430"/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БЛАГОДАРИМ ЗА ВНИМАНИЕ!!!</a:t>
            </a:r>
            <a:endParaRPr lang="ru-RU" sz="8800" b="1" spc="150" dirty="0">
              <a:ln w="11430"/>
              <a:solidFill>
                <a:schemeClr val="accent2">
                  <a:lumMod val="75000"/>
                </a:schemeClr>
              </a:solidFill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s://avatars.mds.yandex.net/i?id=d17442d05242a4bcfad571006dd200df-5214226-images-thumbs&amp;n=13"/>
          <p:cNvPicPr>
            <a:picLocks noChangeAspect="1" noChangeArrowheads="1"/>
          </p:cNvPicPr>
          <p:nvPr/>
        </p:nvPicPr>
        <p:blipFill>
          <a:blip r:embed="rId2">
            <a:lum bright="27000" contrast="-44000"/>
          </a:blip>
          <a:srcRect/>
          <a:stretch>
            <a:fillRect/>
          </a:stretch>
        </p:blipFill>
        <p:spPr bwMode="auto">
          <a:xfrm>
            <a:off x="0" y="0"/>
            <a:ext cx="9144000" cy="7072338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/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214282" y="642918"/>
            <a:ext cx="4857784" cy="569386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pPr indent="542925" algn="just"/>
            <a:r>
              <a:rPr lang="ru-RU" sz="2800" dirty="0" smtClean="0">
                <a:solidFill>
                  <a:srgbClr val="002060"/>
                </a:solidFill>
                <a:latin typeface="Yu Gothic UI Semibold" pitchFamily="34" charset="-128"/>
                <a:ea typeface="Yu Gothic UI Semibold" pitchFamily="34" charset="-128"/>
                <a:cs typeface="Times New Roman" pitchFamily="18" charset="0"/>
              </a:rPr>
              <a:t>Святую мученицу Татьяну еще </a:t>
            </a:r>
            <a:r>
              <a:rPr lang="ru-RU" sz="2800" b="1" dirty="0" smtClean="0">
                <a:solidFill>
                  <a:srgbClr val="002060"/>
                </a:solidFill>
                <a:latin typeface="Yu Gothic UI Semibold" pitchFamily="34" charset="-128"/>
                <a:ea typeface="Yu Gothic UI Semibold" pitchFamily="34" charset="-128"/>
                <a:cs typeface="Times New Roman" pitchFamily="18" charset="0"/>
              </a:rPr>
              <a:t>с 18 века</a:t>
            </a:r>
            <a:r>
              <a:rPr lang="ru-RU" sz="2800" dirty="0" smtClean="0">
                <a:solidFill>
                  <a:srgbClr val="002060"/>
                </a:solidFill>
                <a:latin typeface="Yu Gothic UI Semibold" pitchFamily="34" charset="-128"/>
                <a:ea typeface="Yu Gothic UI Semibold" pitchFamily="34" charset="-128"/>
                <a:cs typeface="Times New Roman" pitchFamily="18" charset="0"/>
              </a:rPr>
              <a:t> в нашей стране считают покровительницей студентов – ей молятся в трудном просвещении и учении, ставят свечи за успехи в учебе. Кроме того, в этот день выпадает окончание зимней экзаменационной сессии, поэтому для студентов это двойной праздник.</a:t>
            </a:r>
            <a:endParaRPr lang="ru-RU" sz="2800" dirty="0">
              <a:solidFill>
                <a:srgbClr val="002060"/>
              </a:solidFill>
              <a:latin typeface="Yu Gothic UI Semibold" pitchFamily="34" charset="-128"/>
              <a:ea typeface="Yu Gothic UI Semibold" pitchFamily="34" charset="-128"/>
              <a:cs typeface="Times New Roman" pitchFamily="18" charset="0"/>
            </a:endParaRPr>
          </a:p>
        </p:txBody>
      </p:sp>
      <p:pic>
        <p:nvPicPr>
          <p:cNvPr id="18434" name="Picture 2" descr="https://sun9-17.userapi.com/impg/lx4x_ANuqxKEupARz0GtwGpM8vA7JFarrbVjUA/y9ROnE-RC7Q.jpg?size=496x604&amp;quality=96&amp;sign=f3520d983e6b5c087648171fec542453&amp;type=albu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14942" y="500042"/>
            <a:ext cx="3714744" cy="4643470"/>
          </a:xfrm>
          <a:prstGeom prst="ellipse">
            <a:avLst/>
          </a:prstGeom>
          <a:ln w="63500" cap="rnd">
            <a:solidFill>
              <a:schemeClr val="accent1">
                <a:lumMod val="20000"/>
                <a:lumOff val="8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5572132" y="5500702"/>
            <a:ext cx="3071802" cy="109260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pPr algn="ctr"/>
            <a:r>
              <a:rPr lang="ru-RU" sz="2000" b="1" dirty="0" err="1" smtClean="0">
                <a:solidFill>
                  <a:srgbClr val="002060"/>
                </a:solidFill>
                <a:latin typeface="Yu Gothic UI Semibold" pitchFamily="34" charset="-128"/>
                <a:ea typeface="Yu Gothic UI Semibold" pitchFamily="34" charset="-128"/>
              </a:rPr>
              <a:t>Татиана</a:t>
            </a:r>
            <a:r>
              <a:rPr lang="ru-RU" sz="2000" b="1" dirty="0" smtClean="0">
                <a:solidFill>
                  <a:srgbClr val="002060"/>
                </a:solidFill>
                <a:latin typeface="Yu Gothic UI Semibold" pitchFamily="34" charset="-128"/>
                <a:ea typeface="Yu Gothic UI Semibold" pitchFamily="34" charset="-128"/>
              </a:rPr>
              <a:t> Римская</a:t>
            </a:r>
          </a:p>
          <a:p>
            <a:pPr algn="ctr"/>
            <a:r>
              <a:rPr lang="ru-RU" sz="1500" dirty="0" err="1" smtClean="0">
                <a:solidFill>
                  <a:srgbClr val="002060"/>
                </a:solidFill>
                <a:latin typeface="Yu Gothic UI Semibold" pitchFamily="34" charset="-128"/>
                <a:ea typeface="Yu Gothic UI Semibold" pitchFamily="34" charset="-128"/>
              </a:rPr>
              <a:t>Раннехристианская</a:t>
            </a:r>
            <a:r>
              <a:rPr lang="ru-RU" sz="1500" dirty="0" smtClean="0">
                <a:solidFill>
                  <a:srgbClr val="002060"/>
                </a:solidFill>
                <a:latin typeface="Yu Gothic UI Semibold" pitchFamily="34" charset="-128"/>
                <a:ea typeface="Yu Gothic UI Semibold" pitchFamily="34" charset="-128"/>
              </a:rPr>
              <a:t> мученица, почитается православной и католической церквями</a:t>
            </a:r>
            <a:endParaRPr lang="ru-RU" sz="1500" dirty="0">
              <a:solidFill>
                <a:srgbClr val="002060"/>
              </a:solidFill>
              <a:latin typeface="Yu Gothic UI Semibold" pitchFamily="34" charset="-128"/>
              <a:ea typeface="Yu Gothic UI Semibold" pitchFamily="34" charset="-128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8" name="Picture 8" descr="https://phonoteka.org/uploads/posts/2022-01/1643016927_84-phonoteka-org-p-nezhno-oranzhevii-fon-8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214414" y="214290"/>
            <a:ext cx="7215238" cy="126188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pPr algn="ctr"/>
            <a:r>
              <a:rPr lang="ru-RU" sz="4400" b="1" cap="all" dirty="0" smtClean="0">
                <a:solidFill>
                  <a:srgbClr val="002060"/>
                </a:solidFill>
                <a:latin typeface="Georgia" pitchFamily="18" charset="0"/>
              </a:rPr>
              <a:t>ИСТОРИЯ </a:t>
            </a:r>
          </a:p>
          <a:p>
            <a:pPr algn="ctr"/>
            <a:r>
              <a:rPr lang="ru-RU" sz="3200" b="1" cap="all" dirty="0" smtClean="0">
                <a:solidFill>
                  <a:srgbClr val="002060"/>
                </a:solidFill>
                <a:latin typeface="Georgia" pitchFamily="18" charset="0"/>
              </a:rPr>
              <a:t>ПРАЗДНИКА СТУДЕНТОВ</a:t>
            </a:r>
            <a:endParaRPr lang="ru-RU" sz="3600" b="1" cap="all" dirty="0">
              <a:solidFill>
                <a:srgbClr val="002060"/>
              </a:solidFill>
              <a:latin typeface="Georgia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42844" y="2000240"/>
            <a:ext cx="4929222" cy="424731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indent="542925" algn="just"/>
            <a:r>
              <a:rPr lang="ru-RU" dirty="0" smtClean="0">
                <a:solidFill>
                  <a:srgbClr val="002060"/>
                </a:solidFill>
                <a:latin typeface="Yu Gothic UI Semibold" pitchFamily="34" charset="-128"/>
                <a:ea typeface="Yu Gothic UI Semibold" pitchFamily="34" charset="-128"/>
              </a:rPr>
              <a:t>История праздника началась в 1755 году, когда императрицей Елизаветой Петровной был подписан указ «Об учреждении Московского университета» – первого российского университета, образованного из двух гимназий. </a:t>
            </a:r>
            <a:endParaRPr lang="en-US" dirty="0" smtClean="0">
              <a:solidFill>
                <a:srgbClr val="002060"/>
              </a:solidFill>
              <a:latin typeface="Yu Gothic UI Semibold" pitchFamily="34" charset="-128"/>
              <a:ea typeface="Yu Gothic UI Semibold" pitchFamily="34" charset="-128"/>
            </a:endParaRPr>
          </a:p>
          <a:p>
            <a:pPr indent="542925" algn="just"/>
            <a:r>
              <a:rPr lang="ru-RU" dirty="0" smtClean="0">
                <a:solidFill>
                  <a:srgbClr val="002060"/>
                </a:solidFill>
                <a:latin typeface="Yu Gothic UI Semibold" pitchFamily="34" charset="-128"/>
                <a:ea typeface="Yu Gothic UI Semibold" pitchFamily="34" charset="-128"/>
              </a:rPr>
              <a:t>Всероссийский «размах» этот праздник приобрел после того, как Николай I подписал Указ, которым повелевал праздновать 25 января – подписание акта об учреждении нового вида образовательных организаций. </a:t>
            </a:r>
          </a:p>
          <a:p>
            <a:pPr indent="542925" algn="just"/>
            <a:r>
              <a:rPr lang="ru-RU" dirty="0" smtClean="0">
                <a:solidFill>
                  <a:srgbClr val="002060"/>
                </a:solidFill>
                <a:latin typeface="Yu Gothic UI Semibold" pitchFamily="34" charset="-128"/>
                <a:ea typeface="Yu Gothic UI Semibold" pitchFamily="34" charset="-128"/>
              </a:rPr>
              <a:t>Таким образом, он обозначил дату появления в России первого университета и, соответственно, первых студентов.</a:t>
            </a:r>
            <a:endParaRPr lang="ru-RU" dirty="0">
              <a:solidFill>
                <a:srgbClr val="002060"/>
              </a:solidFill>
              <a:latin typeface="Yu Gothic UI Semibold" pitchFamily="34" charset="-128"/>
              <a:ea typeface="Yu Gothic UI Semibold" pitchFamily="34" charset="-128"/>
            </a:endParaRPr>
          </a:p>
        </p:txBody>
      </p:sp>
      <p:pic>
        <p:nvPicPr>
          <p:cNvPr id="15376" name="Picture 16" descr="https://static.tildacdn.com/tild3630-6135-4535-a363-653431646239/kisspng-graduation-c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3504" y="2357430"/>
            <a:ext cx="3880771" cy="35004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catherineasquithgallery.com/uploads/posts/2021-03/1614793155_19-p-fon-dlya-detskoi-knigi-21.jpg"/>
          <p:cNvPicPr>
            <a:picLocks noChangeAspect="1" noChangeArrowheads="1"/>
          </p:cNvPicPr>
          <p:nvPr/>
        </p:nvPicPr>
        <p:blipFill>
          <a:blip r:embed="rId2">
            <a:lum bright="41000" contrast="-7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714348" y="0"/>
            <a:ext cx="7786710" cy="2185214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effectLst>
            <a:softEdge rad="63500"/>
          </a:effectLst>
        </p:spPr>
        <p:txBody>
          <a:bodyPr wrap="square">
            <a:spAutoFit/>
          </a:bodyPr>
          <a:lstStyle/>
          <a:p>
            <a:pPr algn="ctr"/>
            <a:r>
              <a:rPr lang="ru-RU" sz="3200" b="1" cap="all" dirty="0" smtClean="0">
                <a:solidFill>
                  <a:srgbClr val="7030A0"/>
                </a:solidFill>
                <a:latin typeface="Georgia" pitchFamily="18" charset="0"/>
              </a:rPr>
              <a:t>Опубликованные</a:t>
            </a:r>
          </a:p>
          <a:p>
            <a:pPr algn="ctr"/>
            <a:r>
              <a:rPr lang="ru-RU" sz="3200" b="1" cap="all" dirty="0" smtClean="0">
                <a:solidFill>
                  <a:srgbClr val="7030A0"/>
                </a:solidFill>
                <a:latin typeface="Georgia" pitchFamily="18" charset="0"/>
              </a:rPr>
              <a:t>Научные материалы студентов</a:t>
            </a:r>
          </a:p>
          <a:p>
            <a:pPr algn="ctr"/>
            <a:r>
              <a:rPr lang="ru-RU" sz="2000" b="1" i="1" cap="all" dirty="0" smtClean="0">
                <a:solidFill>
                  <a:srgbClr val="7030A0"/>
                </a:solidFill>
                <a:latin typeface="Georgia" pitchFamily="18" charset="0"/>
              </a:rPr>
              <a:t>(СБОРНИКИ из фонда библиотеки КГИК)</a:t>
            </a:r>
          </a:p>
          <a:p>
            <a:pPr algn="ctr"/>
            <a:endParaRPr lang="ru-RU" sz="2000" b="1" i="1" cap="all" dirty="0">
              <a:solidFill>
                <a:srgbClr val="7030A0"/>
              </a:solidFill>
              <a:latin typeface="Georgia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71472" y="5072074"/>
            <a:ext cx="8143932" cy="156966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pPr algn="just"/>
            <a:r>
              <a:rPr lang="ru-RU" sz="1600" b="1" dirty="0" smtClean="0">
                <a:solidFill>
                  <a:srgbClr val="002060"/>
                </a:solidFill>
                <a:latin typeface="Yu Gothic UI Semibold" pitchFamily="34" charset="-128"/>
                <a:ea typeface="Yu Gothic UI Semibold" pitchFamily="34" charset="-128"/>
              </a:rPr>
              <a:t>Студенческая наука, искусство, творчество: от идеи к результату : сборник материалов VIII Всероссийской научно-практической конференции (9 апреля 2021 г.)</a:t>
            </a:r>
            <a:r>
              <a:rPr lang="ru-RU" sz="1600" dirty="0" smtClean="0">
                <a:solidFill>
                  <a:srgbClr val="002060"/>
                </a:solidFill>
                <a:latin typeface="Yu Gothic UI Semibold" pitchFamily="34" charset="-128"/>
                <a:ea typeface="Yu Gothic UI Semibold" pitchFamily="34" charset="-128"/>
              </a:rPr>
              <a:t> / </a:t>
            </a:r>
            <a:r>
              <a:rPr lang="ru-RU" sz="1600" dirty="0" err="1" smtClean="0">
                <a:solidFill>
                  <a:srgbClr val="002060"/>
                </a:solidFill>
                <a:latin typeface="Yu Gothic UI Semibold" pitchFamily="34" charset="-128"/>
                <a:ea typeface="Yu Gothic UI Semibold" pitchFamily="34" charset="-128"/>
              </a:rPr>
              <a:t>М-во</a:t>
            </a:r>
            <a:r>
              <a:rPr lang="ru-RU" sz="1600" dirty="0" smtClean="0">
                <a:solidFill>
                  <a:srgbClr val="002060"/>
                </a:solidFill>
                <a:latin typeface="Yu Gothic UI Semibold" pitchFamily="34" charset="-128"/>
                <a:ea typeface="Yu Gothic UI Semibold" pitchFamily="34" charset="-128"/>
              </a:rPr>
              <a:t> культуры Рос. Федерации ; </a:t>
            </a:r>
            <a:r>
              <a:rPr lang="ru-RU" sz="1600" dirty="0" err="1" smtClean="0">
                <a:solidFill>
                  <a:srgbClr val="002060"/>
                </a:solidFill>
                <a:latin typeface="Yu Gothic UI Semibold" pitchFamily="34" charset="-128"/>
                <a:ea typeface="Yu Gothic UI Semibold" pitchFamily="34" charset="-128"/>
              </a:rPr>
              <a:t>Краснод</a:t>
            </a:r>
            <a:r>
              <a:rPr lang="ru-RU" sz="1600" dirty="0" smtClean="0">
                <a:solidFill>
                  <a:srgbClr val="002060"/>
                </a:solidFill>
                <a:latin typeface="Yu Gothic UI Semibold" pitchFamily="34" charset="-128"/>
                <a:ea typeface="Yu Gothic UI Semibold" pitchFamily="34" charset="-128"/>
              </a:rPr>
              <a:t>. </a:t>
            </a:r>
            <a:r>
              <a:rPr lang="ru-RU" sz="1600" dirty="0" err="1" smtClean="0">
                <a:solidFill>
                  <a:srgbClr val="002060"/>
                </a:solidFill>
                <a:latin typeface="Yu Gothic UI Semibold" pitchFamily="34" charset="-128"/>
                <a:ea typeface="Yu Gothic UI Semibold" pitchFamily="34" charset="-128"/>
              </a:rPr>
              <a:t>гос</a:t>
            </a:r>
            <a:r>
              <a:rPr lang="ru-RU" sz="1600" dirty="0" smtClean="0">
                <a:solidFill>
                  <a:srgbClr val="002060"/>
                </a:solidFill>
                <a:latin typeface="Yu Gothic UI Semibold" pitchFamily="34" charset="-128"/>
                <a:ea typeface="Yu Gothic UI Semibold" pitchFamily="34" charset="-128"/>
              </a:rPr>
              <a:t>. </a:t>
            </a:r>
            <a:r>
              <a:rPr lang="ru-RU" sz="1600" dirty="0" err="1" smtClean="0">
                <a:solidFill>
                  <a:srgbClr val="002060"/>
                </a:solidFill>
                <a:latin typeface="Yu Gothic UI Semibold" pitchFamily="34" charset="-128"/>
                <a:ea typeface="Yu Gothic UI Semibold" pitchFamily="34" charset="-128"/>
              </a:rPr>
              <a:t>ин-т</a:t>
            </a:r>
            <a:r>
              <a:rPr lang="ru-RU" sz="1600" dirty="0" smtClean="0">
                <a:solidFill>
                  <a:srgbClr val="002060"/>
                </a:solidFill>
                <a:latin typeface="Yu Gothic UI Semibold" pitchFamily="34" charset="-128"/>
                <a:ea typeface="Yu Gothic UI Semibold" pitchFamily="34" charset="-128"/>
              </a:rPr>
              <a:t> культуры ; </a:t>
            </a:r>
            <a:r>
              <a:rPr lang="ru-RU" sz="1600" dirty="0" err="1" smtClean="0">
                <a:solidFill>
                  <a:srgbClr val="002060"/>
                </a:solidFill>
                <a:latin typeface="Yu Gothic UI Semibold" pitchFamily="34" charset="-128"/>
                <a:ea typeface="Yu Gothic UI Semibold" pitchFamily="34" charset="-128"/>
              </a:rPr>
              <a:t>редкол</a:t>
            </a:r>
            <a:r>
              <a:rPr lang="ru-RU" sz="1600" dirty="0" smtClean="0">
                <a:solidFill>
                  <a:srgbClr val="002060"/>
                </a:solidFill>
                <a:latin typeface="Yu Gothic UI Semibold" pitchFamily="34" charset="-128"/>
                <a:ea typeface="Yu Gothic UI Semibold" pitchFamily="34" charset="-128"/>
              </a:rPr>
              <a:t>. : С. С. </a:t>
            </a:r>
            <a:r>
              <a:rPr lang="ru-RU" sz="1600" dirty="0" err="1" smtClean="0">
                <a:solidFill>
                  <a:srgbClr val="002060"/>
                </a:solidFill>
                <a:latin typeface="Yu Gothic UI Semibold" pitchFamily="34" charset="-128"/>
                <a:ea typeface="Yu Gothic UI Semibold" pitchFamily="34" charset="-128"/>
              </a:rPr>
              <a:t>Зенгин</a:t>
            </a:r>
            <a:r>
              <a:rPr lang="ru-RU" sz="1600" dirty="0" smtClean="0">
                <a:solidFill>
                  <a:srgbClr val="002060"/>
                </a:solidFill>
                <a:latin typeface="Yu Gothic UI Semibold" pitchFamily="34" charset="-128"/>
                <a:ea typeface="Yu Gothic UI Semibold" pitchFamily="34" charset="-128"/>
              </a:rPr>
              <a:t>, Н. А. </a:t>
            </a:r>
            <a:r>
              <a:rPr lang="ru-RU" sz="1600" dirty="0" err="1" smtClean="0">
                <a:solidFill>
                  <a:srgbClr val="002060"/>
                </a:solidFill>
                <a:latin typeface="Yu Gothic UI Semibold" pitchFamily="34" charset="-128"/>
                <a:ea typeface="Yu Gothic UI Semibold" pitchFamily="34" charset="-128"/>
              </a:rPr>
              <a:t>Гангур</a:t>
            </a:r>
            <a:r>
              <a:rPr lang="ru-RU" sz="1600" dirty="0" smtClean="0">
                <a:solidFill>
                  <a:srgbClr val="002060"/>
                </a:solidFill>
                <a:latin typeface="Yu Gothic UI Semibold" pitchFamily="34" charset="-128"/>
                <a:ea typeface="Yu Gothic UI Semibold" pitchFamily="34" charset="-128"/>
              </a:rPr>
              <a:t>, И. А. Герасимов [и др.]. – Краснодар : Краснодарский государственный институт культуры, 2021. – 230 с. – ISBN 978-5-94825-410-4. – Текст : непосредственный.</a:t>
            </a:r>
            <a:endParaRPr lang="ru-RU" sz="1600" dirty="0">
              <a:solidFill>
                <a:srgbClr val="002060"/>
              </a:solidFill>
              <a:latin typeface="Yu Gothic UI Semibold" pitchFamily="34" charset="-128"/>
              <a:ea typeface="Yu Gothic UI Semibold" pitchFamily="34" charset="-128"/>
            </a:endParaRPr>
          </a:p>
        </p:txBody>
      </p:sp>
      <p:pic>
        <p:nvPicPr>
          <p:cNvPr id="26626" name="Picture 2" descr="C:\Users\User.DESKTOP-ROBUA62\Downloads\[removal.ai]_b490677b-fdfd-4490-824b-4a0c3986e065.png"/>
          <p:cNvPicPr>
            <a:picLocks noChangeAspect="1" noChangeArrowheads="1"/>
          </p:cNvPicPr>
          <p:nvPr/>
        </p:nvPicPr>
        <p:blipFill>
          <a:blip r:embed="rId4">
            <a:lum bright="10000" contrast="20000"/>
          </a:blip>
          <a:srcRect/>
          <a:stretch>
            <a:fillRect/>
          </a:stretch>
        </p:blipFill>
        <p:spPr bwMode="auto">
          <a:xfrm rot="16200000">
            <a:off x="2406954" y="379073"/>
            <a:ext cx="4583471" cy="611129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https://phonoteka.org/uploads/posts/2022-01/1643016927_84-phonoteka-org-p-nezhno-oranzhevii-fon-8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071538" y="0"/>
            <a:ext cx="7143768" cy="707886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effectLst>
            <a:softEdge rad="63500"/>
          </a:effectLst>
        </p:spPr>
        <p:txBody>
          <a:bodyPr wrap="square">
            <a:spAutoFit/>
          </a:bodyPr>
          <a:lstStyle/>
          <a:p>
            <a:pPr algn="ctr"/>
            <a:r>
              <a:rPr lang="ru-RU" sz="4000" b="1" cap="all" dirty="0" smtClean="0">
                <a:solidFill>
                  <a:srgbClr val="7030A0"/>
                </a:solidFill>
                <a:latin typeface="Georgia" pitchFamily="18" charset="0"/>
              </a:rPr>
              <a:t>В помощь студенту</a:t>
            </a:r>
            <a:endParaRPr lang="ru-RU" sz="2400" b="1" i="1" cap="all" dirty="0">
              <a:solidFill>
                <a:srgbClr val="7030A0"/>
              </a:solidFill>
              <a:latin typeface="Georgia" pitchFamily="18" charset="0"/>
            </a:endParaRPr>
          </a:p>
        </p:txBody>
      </p:sp>
      <p:pic>
        <p:nvPicPr>
          <p:cNvPr id="27650" name="Picture 2" descr="C:\Users\User.DESKTOP-ROBUA62\Downloads\[removal.ai]_tmp-63cfb112a5c01.png"/>
          <p:cNvPicPr>
            <a:picLocks noChangeAspect="1" noChangeArrowheads="1"/>
          </p:cNvPicPr>
          <p:nvPr/>
        </p:nvPicPr>
        <p:blipFill>
          <a:blip r:embed="rId4">
            <a:lum bright="28000"/>
          </a:blip>
          <a:srcRect l="17187"/>
          <a:stretch>
            <a:fillRect/>
          </a:stretch>
        </p:blipFill>
        <p:spPr bwMode="auto">
          <a:xfrm rot="4955915">
            <a:off x="4861055" y="1151775"/>
            <a:ext cx="3890836" cy="3424757"/>
          </a:xfrm>
          <a:prstGeom prst="rect">
            <a:avLst/>
          </a:prstGeom>
          <a:noFill/>
        </p:spPr>
      </p:pic>
      <p:pic>
        <p:nvPicPr>
          <p:cNvPr id="27651" name="Picture 3" descr="C:\Users\User.DESKTOP-ROBUA62\Downloads\[removal.ai]_a2aa213d-484d-41d9-96bd-91cd09a2dd91.png"/>
          <p:cNvPicPr>
            <a:picLocks noChangeAspect="1" noChangeArrowheads="1"/>
          </p:cNvPicPr>
          <p:nvPr/>
        </p:nvPicPr>
        <p:blipFill>
          <a:blip r:embed="rId5">
            <a:lum bright="29000"/>
          </a:blip>
          <a:srcRect/>
          <a:stretch>
            <a:fillRect/>
          </a:stretch>
        </p:blipFill>
        <p:spPr bwMode="auto">
          <a:xfrm rot="6219850">
            <a:off x="4840769" y="2365073"/>
            <a:ext cx="5053155" cy="3789867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142844" y="1071546"/>
            <a:ext cx="4929222" cy="258532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pPr algn="just"/>
            <a:r>
              <a:rPr lang="ru-RU" b="1" dirty="0" err="1" smtClean="0">
                <a:solidFill>
                  <a:srgbClr val="002060"/>
                </a:solidFill>
                <a:latin typeface="Yu Gothic UI Semibold" pitchFamily="34" charset="-128"/>
                <a:ea typeface="Yu Gothic UI Semibold" pitchFamily="34" charset="-128"/>
              </a:rPr>
              <a:t>Свертока</a:t>
            </a:r>
            <a:r>
              <a:rPr lang="ru-RU" b="1" dirty="0" smtClean="0">
                <a:solidFill>
                  <a:srgbClr val="002060"/>
                </a:solidFill>
                <a:latin typeface="Yu Gothic UI Semibold" pitchFamily="34" charset="-128"/>
                <a:ea typeface="Yu Gothic UI Semibold" pitchFamily="34" charset="-128"/>
              </a:rPr>
              <a:t>, И. А-.    </a:t>
            </a:r>
          </a:p>
          <a:p>
            <a:pPr algn="just"/>
            <a:r>
              <a:rPr lang="ru-RU" b="1" dirty="0" smtClean="0">
                <a:solidFill>
                  <a:srgbClr val="002060"/>
                </a:solidFill>
                <a:latin typeface="Yu Gothic UI Semibold" pitchFamily="34" charset="-128"/>
                <a:ea typeface="Yu Gothic UI Semibold" pitchFamily="34" charset="-128"/>
              </a:rPr>
              <a:t>Требования к оформлению научных и учебных вузовских изданий : методические рекомендации / И. А. </a:t>
            </a:r>
            <a:r>
              <a:rPr lang="ru-RU" b="1" dirty="0" err="1" smtClean="0">
                <a:solidFill>
                  <a:srgbClr val="002060"/>
                </a:solidFill>
                <a:latin typeface="Yu Gothic UI Semibold" pitchFamily="34" charset="-128"/>
                <a:ea typeface="Yu Gothic UI Semibold" pitchFamily="34" charset="-128"/>
              </a:rPr>
              <a:t>Свертока</a:t>
            </a:r>
            <a:r>
              <a:rPr lang="ru-RU" b="1" dirty="0" smtClean="0">
                <a:solidFill>
                  <a:srgbClr val="002060"/>
                </a:solidFill>
                <a:latin typeface="Yu Gothic UI Semibold" pitchFamily="34" charset="-128"/>
                <a:ea typeface="Yu Gothic UI Semibold" pitchFamily="34" charset="-128"/>
              </a:rPr>
              <a:t>, А. С. Брагина ; </a:t>
            </a:r>
            <a:r>
              <a:rPr lang="ru-RU" b="1" dirty="0" err="1" smtClean="0">
                <a:solidFill>
                  <a:srgbClr val="002060"/>
                </a:solidFill>
                <a:latin typeface="Yu Gothic UI Semibold" pitchFamily="34" charset="-128"/>
                <a:ea typeface="Yu Gothic UI Semibold" pitchFamily="34" charset="-128"/>
              </a:rPr>
              <a:t>М-во</a:t>
            </a:r>
            <a:r>
              <a:rPr lang="ru-RU" b="1" dirty="0" smtClean="0">
                <a:solidFill>
                  <a:srgbClr val="002060"/>
                </a:solidFill>
                <a:latin typeface="Yu Gothic UI Semibold" pitchFamily="34" charset="-128"/>
                <a:ea typeface="Yu Gothic UI Semibold" pitchFamily="34" charset="-128"/>
              </a:rPr>
              <a:t> культуры Рос. Федерации, </a:t>
            </a:r>
            <a:r>
              <a:rPr lang="ru-RU" b="1" dirty="0" err="1" smtClean="0">
                <a:solidFill>
                  <a:srgbClr val="002060"/>
                </a:solidFill>
                <a:latin typeface="Yu Gothic UI Semibold" pitchFamily="34" charset="-128"/>
                <a:ea typeface="Yu Gothic UI Semibold" pitchFamily="34" charset="-128"/>
              </a:rPr>
              <a:t>Краснод</a:t>
            </a:r>
            <a:r>
              <a:rPr lang="ru-RU" b="1" dirty="0" smtClean="0">
                <a:solidFill>
                  <a:srgbClr val="002060"/>
                </a:solidFill>
                <a:latin typeface="Yu Gothic UI Semibold" pitchFamily="34" charset="-128"/>
                <a:ea typeface="Yu Gothic UI Semibold" pitchFamily="34" charset="-128"/>
              </a:rPr>
              <a:t>. </a:t>
            </a:r>
            <a:r>
              <a:rPr lang="ru-RU" b="1" dirty="0" err="1" smtClean="0">
                <a:solidFill>
                  <a:srgbClr val="002060"/>
                </a:solidFill>
                <a:latin typeface="Yu Gothic UI Semibold" pitchFamily="34" charset="-128"/>
                <a:ea typeface="Yu Gothic UI Semibold" pitchFamily="34" charset="-128"/>
              </a:rPr>
              <a:t>гос</a:t>
            </a:r>
            <a:r>
              <a:rPr lang="ru-RU" b="1" dirty="0" smtClean="0">
                <a:solidFill>
                  <a:srgbClr val="002060"/>
                </a:solidFill>
                <a:latin typeface="Yu Gothic UI Semibold" pitchFamily="34" charset="-128"/>
                <a:ea typeface="Yu Gothic UI Semibold" pitchFamily="34" charset="-128"/>
              </a:rPr>
              <a:t>. </a:t>
            </a:r>
            <a:r>
              <a:rPr lang="ru-RU" b="1" dirty="0" err="1" smtClean="0">
                <a:solidFill>
                  <a:srgbClr val="002060"/>
                </a:solidFill>
                <a:latin typeface="Yu Gothic UI Semibold" pitchFamily="34" charset="-128"/>
                <a:ea typeface="Yu Gothic UI Semibold" pitchFamily="34" charset="-128"/>
              </a:rPr>
              <a:t>ин-т</a:t>
            </a:r>
            <a:r>
              <a:rPr lang="ru-RU" b="1" dirty="0" smtClean="0">
                <a:solidFill>
                  <a:srgbClr val="002060"/>
                </a:solidFill>
                <a:latin typeface="Yu Gothic UI Semibold" pitchFamily="34" charset="-128"/>
                <a:ea typeface="Yu Gothic UI Semibold" pitchFamily="34" charset="-128"/>
              </a:rPr>
              <a:t> культуры, Б-ка. – Краснодар : [б. и.], 2020. – 44 с. – ISBN 978-5-94825-372-5. – Текст : непосредственный.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42844" y="3643314"/>
            <a:ext cx="5286412" cy="313932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rgbClr val="002060"/>
                </a:solidFill>
                <a:latin typeface="Yu Gothic UI Semibold" pitchFamily="34" charset="-128"/>
                <a:ea typeface="Yu Gothic UI Semibold" pitchFamily="34" charset="-128"/>
              </a:rPr>
              <a:t>Куликова, А. А. </a:t>
            </a:r>
          </a:p>
          <a:p>
            <a:pPr algn="just"/>
            <a:r>
              <a:rPr lang="ru-RU" b="1" dirty="0" smtClean="0">
                <a:solidFill>
                  <a:srgbClr val="002060"/>
                </a:solidFill>
                <a:latin typeface="Yu Gothic UI Semibold" pitchFamily="34" charset="-128"/>
                <a:ea typeface="Yu Gothic UI Semibold" pitchFamily="34" charset="-128"/>
              </a:rPr>
              <a:t>Методические указания по подготовке и оформлению выпускной квалификационной работы : для обучающихся СПО по специальности 53.02.05 Сольное и хоровое народное пение / А. А. Куликова ; </a:t>
            </a:r>
            <a:r>
              <a:rPr lang="ru-RU" b="1" dirty="0" err="1" smtClean="0">
                <a:solidFill>
                  <a:srgbClr val="002060"/>
                </a:solidFill>
                <a:latin typeface="Yu Gothic UI Semibold" pitchFamily="34" charset="-128"/>
                <a:ea typeface="Yu Gothic UI Semibold" pitchFamily="34" charset="-128"/>
              </a:rPr>
              <a:t>М-во</a:t>
            </a:r>
            <a:r>
              <a:rPr lang="ru-RU" b="1" dirty="0" smtClean="0">
                <a:solidFill>
                  <a:srgbClr val="002060"/>
                </a:solidFill>
                <a:latin typeface="Yu Gothic UI Semibold" pitchFamily="34" charset="-128"/>
                <a:ea typeface="Yu Gothic UI Semibold" pitchFamily="34" charset="-128"/>
              </a:rPr>
              <a:t> культуры Рос. Федерации, </a:t>
            </a:r>
            <a:r>
              <a:rPr lang="ru-RU" b="1" dirty="0" err="1" smtClean="0">
                <a:solidFill>
                  <a:srgbClr val="002060"/>
                </a:solidFill>
                <a:latin typeface="Yu Gothic UI Semibold" pitchFamily="34" charset="-128"/>
                <a:ea typeface="Yu Gothic UI Semibold" pitchFamily="34" charset="-128"/>
              </a:rPr>
              <a:t>Краснод</a:t>
            </a:r>
            <a:r>
              <a:rPr lang="ru-RU" b="1" dirty="0" smtClean="0">
                <a:solidFill>
                  <a:srgbClr val="002060"/>
                </a:solidFill>
                <a:latin typeface="Yu Gothic UI Semibold" pitchFamily="34" charset="-128"/>
                <a:ea typeface="Yu Gothic UI Semibold" pitchFamily="34" charset="-128"/>
              </a:rPr>
              <a:t>. </a:t>
            </a:r>
            <a:r>
              <a:rPr lang="ru-RU" b="1" dirty="0" err="1" smtClean="0">
                <a:solidFill>
                  <a:srgbClr val="002060"/>
                </a:solidFill>
                <a:latin typeface="Yu Gothic UI Semibold" pitchFamily="34" charset="-128"/>
                <a:ea typeface="Yu Gothic UI Semibold" pitchFamily="34" charset="-128"/>
              </a:rPr>
              <a:t>гос</a:t>
            </a:r>
            <a:r>
              <a:rPr lang="ru-RU" b="1" dirty="0" smtClean="0">
                <a:solidFill>
                  <a:srgbClr val="002060"/>
                </a:solidFill>
                <a:latin typeface="Yu Gothic UI Semibold" pitchFamily="34" charset="-128"/>
                <a:ea typeface="Yu Gothic UI Semibold" pitchFamily="34" charset="-128"/>
              </a:rPr>
              <a:t>. </a:t>
            </a:r>
            <a:r>
              <a:rPr lang="ru-RU" b="1" dirty="0" err="1" smtClean="0">
                <a:solidFill>
                  <a:srgbClr val="002060"/>
                </a:solidFill>
                <a:latin typeface="Yu Gothic UI Semibold" pitchFamily="34" charset="-128"/>
                <a:ea typeface="Yu Gothic UI Semibold" pitchFamily="34" charset="-128"/>
              </a:rPr>
              <a:t>ин-т</a:t>
            </a:r>
            <a:r>
              <a:rPr lang="ru-RU" b="1" dirty="0" smtClean="0">
                <a:solidFill>
                  <a:srgbClr val="002060"/>
                </a:solidFill>
                <a:latin typeface="Yu Gothic UI Semibold" pitchFamily="34" charset="-128"/>
                <a:ea typeface="Yu Gothic UI Semibold" pitchFamily="34" charset="-128"/>
              </a:rPr>
              <a:t> культуры, </a:t>
            </a:r>
            <a:r>
              <a:rPr lang="ru-RU" b="1" dirty="0" err="1" smtClean="0">
                <a:solidFill>
                  <a:srgbClr val="002060"/>
                </a:solidFill>
                <a:latin typeface="Yu Gothic UI Semibold" pitchFamily="34" charset="-128"/>
                <a:ea typeface="Yu Gothic UI Semibold" pitchFamily="34" charset="-128"/>
              </a:rPr>
              <a:t>Фак</a:t>
            </a:r>
            <a:r>
              <a:rPr lang="ru-RU" b="1" dirty="0" smtClean="0">
                <a:solidFill>
                  <a:srgbClr val="002060"/>
                </a:solidFill>
                <a:latin typeface="Yu Gothic UI Semibold" pitchFamily="34" charset="-128"/>
                <a:ea typeface="Yu Gothic UI Semibold" pitchFamily="34" charset="-128"/>
              </a:rPr>
              <a:t>. сред. проф. и </a:t>
            </a:r>
            <a:r>
              <a:rPr lang="ru-RU" b="1" dirty="0" err="1" smtClean="0">
                <a:solidFill>
                  <a:srgbClr val="002060"/>
                </a:solidFill>
                <a:latin typeface="Yu Gothic UI Semibold" pitchFamily="34" charset="-128"/>
                <a:ea typeface="Yu Gothic UI Semibold" pitchFamily="34" charset="-128"/>
              </a:rPr>
              <a:t>предпроф</a:t>
            </a:r>
            <a:r>
              <a:rPr lang="ru-RU" b="1" dirty="0" smtClean="0">
                <a:solidFill>
                  <a:srgbClr val="002060"/>
                </a:solidFill>
                <a:latin typeface="Yu Gothic UI Semibold" pitchFamily="34" charset="-128"/>
                <a:ea typeface="Yu Gothic UI Semibold" pitchFamily="34" charset="-128"/>
              </a:rPr>
              <a:t>. образования, </a:t>
            </a:r>
            <a:r>
              <a:rPr lang="ru-RU" b="1" dirty="0" err="1" smtClean="0">
                <a:solidFill>
                  <a:srgbClr val="002060"/>
                </a:solidFill>
                <a:latin typeface="Yu Gothic UI Semibold" pitchFamily="34" charset="-128"/>
                <a:ea typeface="Yu Gothic UI Semibold" pitchFamily="34" charset="-128"/>
              </a:rPr>
              <a:t>Отд-ние</a:t>
            </a:r>
            <a:r>
              <a:rPr lang="ru-RU" b="1" dirty="0" smtClean="0">
                <a:solidFill>
                  <a:srgbClr val="002060"/>
                </a:solidFill>
                <a:latin typeface="Yu Gothic UI Semibold" pitchFamily="34" charset="-128"/>
                <a:ea typeface="Yu Gothic UI Semibold" pitchFamily="34" charset="-128"/>
              </a:rPr>
              <a:t> сред. проф. образования. – Краснодар : КГИК, 2022. – 52 с. : ил. – Текст : непосредственный.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2">
            <a:lum bright="22000" contrast="-65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Прямоугольник 3"/>
          <p:cNvSpPr/>
          <p:nvPr/>
        </p:nvSpPr>
        <p:spPr>
          <a:xfrm>
            <a:off x="1142976" y="142852"/>
            <a:ext cx="6786610" cy="144655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effectLst>
            <a:softEdge rad="63500"/>
          </a:effectLst>
        </p:spPr>
        <p:txBody>
          <a:bodyPr wrap="square">
            <a:spAutoFit/>
          </a:bodyPr>
          <a:lstStyle/>
          <a:p>
            <a:pPr algn="ctr"/>
            <a:r>
              <a:rPr lang="ru-RU" sz="4400" b="1" i="1" dirty="0" smtClean="0">
                <a:solidFill>
                  <a:srgbClr val="7030A0"/>
                </a:solidFill>
                <a:latin typeface="Georgia" pitchFamily="18" charset="0"/>
              </a:rPr>
              <a:t>Что означает слово «студент»?</a:t>
            </a:r>
          </a:p>
        </p:txBody>
      </p:sp>
      <p:sp>
        <p:nvSpPr>
          <p:cNvPr id="17410" name="AutoShape 2" descr="https://kartinkin.net/pics/uploads/posts/2022-08/1660092137_39-kartinkin-net-p-fon-znaniya-krasivo-3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412" name="AutoShape 4" descr="https://kartinkin.net/pics/uploads/posts/2022-08/1660092137_39-kartinkin-net-p-fon-znaniya-krasivo-3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214282" y="2500306"/>
            <a:ext cx="4429188" cy="35394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pPr algn="just"/>
            <a:r>
              <a:rPr lang="ru-RU" sz="2200" dirty="0" smtClean="0">
                <a:solidFill>
                  <a:srgbClr val="002060"/>
                </a:solidFill>
                <a:latin typeface="Yu Gothic UI Semibold" pitchFamily="34" charset="-128"/>
                <a:ea typeface="Yu Gothic UI Semibold" pitchFamily="34" charset="-128"/>
              </a:rPr>
              <a:t>В латыни, очень долго остававшейся единственным языком обучения молодежи, есть слово «</a:t>
            </a:r>
            <a:r>
              <a:rPr lang="ru-RU" sz="2200" dirty="0" err="1" smtClean="0">
                <a:solidFill>
                  <a:srgbClr val="002060"/>
                </a:solidFill>
                <a:latin typeface="Yu Gothic UI Semibold" pitchFamily="34" charset="-128"/>
                <a:ea typeface="Yu Gothic UI Semibold" pitchFamily="34" charset="-128"/>
              </a:rPr>
              <a:t>studeo</a:t>
            </a:r>
            <a:r>
              <a:rPr lang="ru-RU" sz="2200" dirty="0" smtClean="0">
                <a:solidFill>
                  <a:srgbClr val="002060"/>
                </a:solidFill>
                <a:latin typeface="Yu Gothic UI Semibold" pitchFamily="34" charset="-128"/>
                <a:ea typeface="Yu Gothic UI Semibold" pitchFamily="34" charset="-128"/>
              </a:rPr>
              <a:t>» </a:t>
            </a:r>
            <a:r>
              <a:rPr lang="ru-RU" sz="2400" dirty="0" smtClean="0">
                <a:solidFill>
                  <a:srgbClr val="002060"/>
                </a:solidFill>
                <a:latin typeface="Yu Gothic UI Semibold" pitchFamily="34" charset="-128"/>
                <a:ea typeface="Yu Gothic UI Semibold" pitchFamily="34" charset="-128"/>
              </a:rPr>
              <a:t>–</a:t>
            </a:r>
            <a:r>
              <a:rPr lang="ru-RU" sz="2200" dirty="0" smtClean="0">
                <a:solidFill>
                  <a:srgbClr val="002060"/>
                </a:solidFill>
                <a:latin typeface="Yu Gothic UI Semibold" pitchFamily="34" charset="-128"/>
                <a:ea typeface="Yu Gothic UI Semibold" pitchFamily="34" charset="-128"/>
              </a:rPr>
              <a:t> это старательный и прилежно занимающийся человек. То есть, </a:t>
            </a:r>
            <a:r>
              <a:rPr lang="ru-RU" sz="2400" dirty="0" smtClean="0">
                <a:solidFill>
                  <a:srgbClr val="002060"/>
                </a:solidFill>
                <a:latin typeface="Yu Gothic UI Semibold" pitchFamily="34" charset="-128"/>
                <a:ea typeface="Yu Gothic UI Semibold" pitchFamily="34" charset="-128"/>
              </a:rPr>
              <a:t>–</a:t>
            </a:r>
            <a:r>
              <a:rPr lang="ru-RU" sz="2200" dirty="0" smtClean="0">
                <a:solidFill>
                  <a:srgbClr val="002060"/>
                </a:solidFill>
                <a:latin typeface="Yu Gothic UI Semibold" pitchFamily="34" charset="-128"/>
                <a:ea typeface="Yu Gothic UI Semibold" pitchFamily="34" charset="-128"/>
              </a:rPr>
              <a:t> студент. Первым его ввел в обращение Овидий, который приехал в Афины грызть гранит науки.</a:t>
            </a:r>
            <a:endParaRPr lang="ru-RU" sz="2200" dirty="0">
              <a:solidFill>
                <a:srgbClr val="002060"/>
              </a:solidFill>
              <a:latin typeface="Yu Gothic UI Semibold" pitchFamily="34" charset="-128"/>
              <a:ea typeface="Yu Gothic UI Semibold" pitchFamily="34" charset="-128"/>
            </a:endParaRPr>
          </a:p>
        </p:txBody>
      </p:sp>
      <p:pic>
        <p:nvPicPr>
          <p:cNvPr id="16385" name="Picture 1" descr="C:\Users\User.DESKTOP-ROBUA62\Downloads\[removal.ai]_1f21992b-982d-43b8-984a-84ecae6f7b7f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86275" y="1714488"/>
            <a:ext cx="4657725" cy="46577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s://catherineasquithgallery.com/uploads/posts/2021-03/1614793155_19-p-fon-dlya-detskoi-knigi-21.jpg"/>
          <p:cNvPicPr>
            <a:picLocks noChangeAspect="1" noChangeArrowheads="1"/>
          </p:cNvPicPr>
          <p:nvPr/>
        </p:nvPicPr>
        <p:blipFill>
          <a:blip r:embed="rId2">
            <a:lum bright="41000" contrast="-7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928662" y="0"/>
            <a:ext cx="7643866" cy="156966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effectLst>
            <a:softEdge rad="63500"/>
          </a:effectLst>
        </p:spPr>
        <p:txBody>
          <a:bodyPr wrap="square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7030A0"/>
                </a:solidFill>
                <a:latin typeface="Georgia" pitchFamily="18" charset="0"/>
              </a:rPr>
              <a:t>Откуда взялось слово «стипендия»?</a:t>
            </a:r>
            <a:endParaRPr lang="ru-RU" sz="4800" b="1" dirty="0">
              <a:solidFill>
                <a:srgbClr val="7030A0"/>
              </a:solidFill>
              <a:latin typeface="Georgia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42844" y="1857364"/>
            <a:ext cx="4857784" cy="304698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solidFill>
                  <a:srgbClr val="002060"/>
                </a:solidFill>
                <a:latin typeface="Yu Gothic UI Semibold" pitchFamily="34" charset="-128"/>
                <a:ea typeface="Yu Gothic UI Semibold" pitchFamily="34" charset="-128"/>
              </a:rPr>
              <a:t>Благодарим древних римлян – словом «</a:t>
            </a:r>
            <a:r>
              <a:rPr lang="ru-RU" sz="2400" dirty="0" err="1" smtClean="0">
                <a:solidFill>
                  <a:srgbClr val="002060"/>
                </a:solidFill>
                <a:latin typeface="Yu Gothic UI Semibold" pitchFamily="34" charset="-128"/>
                <a:ea typeface="Yu Gothic UI Semibold" pitchFamily="34" charset="-128"/>
              </a:rPr>
              <a:t>pendo</a:t>
            </a:r>
            <a:r>
              <a:rPr lang="ru-RU" sz="2400" dirty="0" smtClean="0">
                <a:solidFill>
                  <a:srgbClr val="002060"/>
                </a:solidFill>
                <a:latin typeface="Yu Gothic UI Semibold" pitchFamily="34" charset="-128"/>
                <a:ea typeface="Yu Gothic UI Semibold" pitchFamily="34" charset="-128"/>
              </a:rPr>
              <a:t>» обозначалось взвешивание: жалование кого бы то ни было – и студентов в том числе – отмеряли по весу, отсюда и взялось название ежемесячного пособия тем, кто хорошо учится.</a:t>
            </a:r>
            <a:endParaRPr lang="ru-RU" sz="2400" dirty="0">
              <a:solidFill>
                <a:srgbClr val="002060"/>
              </a:solidFill>
              <a:latin typeface="Yu Gothic UI Semibold" pitchFamily="34" charset="-128"/>
              <a:ea typeface="Yu Gothic UI Semibold" pitchFamily="34" charset="-128"/>
            </a:endParaRPr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43504" y="3714752"/>
            <a:ext cx="3818853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s://phonoteka.org/uploads/posts/2022-02/1644445128_1-phonoteka-org-p-studenti-fon-1.jpg"/>
          <p:cNvPicPr>
            <a:picLocks noChangeAspect="1" noChangeArrowheads="1"/>
          </p:cNvPicPr>
          <p:nvPr/>
        </p:nvPicPr>
        <p:blipFill>
          <a:blip r:embed="rId2">
            <a:lum contrast="-26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214414" y="0"/>
            <a:ext cx="7143800" cy="144655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effectLst>
            <a:softEdge rad="63500"/>
          </a:effectLst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7030A0"/>
                </a:solidFill>
                <a:latin typeface="Georgia" pitchFamily="18" charset="0"/>
              </a:rPr>
              <a:t>Как правильно звать «халяву»?</a:t>
            </a:r>
            <a:endParaRPr lang="ru-RU" sz="4400" b="1" dirty="0">
              <a:solidFill>
                <a:srgbClr val="7030A0"/>
              </a:solidFill>
              <a:latin typeface="Georgia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14282" y="1643050"/>
            <a:ext cx="5000628" cy="50783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pPr indent="534988" algn="just">
              <a:buFont typeface="Wingdings" pitchFamily="2" charset="2"/>
              <a:buChar char="Ø"/>
            </a:pPr>
            <a:r>
              <a:rPr lang="ru-RU" sz="1900" dirty="0" smtClean="0">
                <a:solidFill>
                  <a:srgbClr val="002060"/>
                </a:solidFill>
                <a:latin typeface="Yu Gothic UI Semibold" pitchFamily="34" charset="-128"/>
                <a:ea typeface="Yu Gothic UI Semibold" pitchFamily="34" charset="-128"/>
              </a:rPr>
              <a:t>Ровно в полночь (перед экзаменом) нужно перестать учить, выглянуть в открытое окно и громко крикнуть: «Халява, приди», помахивая при этом зачеткой, открытой на той странице, где должен будет поставить отметку преподаватель. </a:t>
            </a:r>
          </a:p>
          <a:p>
            <a:pPr indent="534988" algn="just">
              <a:buFont typeface="Wingdings" pitchFamily="2" charset="2"/>
              <a:buChar char="Ø"/>
            </a:pPr>
            <a:r>
              <a:rPr lang="ru-RU" sz="1900" dirty="0" smtClean="0">
                <a:solidFill>
                  <a:srgbClr val="002060"/>
                </a:solidFill>
                <a:latin typeface="Yu Gothic UI Semibold" pitchFamily="34" charset="-128"/>
                <a:ea typeface="Yu Gothic UI Semibold" pitchFamily="34" charset="-128"/>
              </a:rPr>
              <a:t>После этого, зачетку следует обмотать нитками, засунуть в полиэтилен и спрятать в морозилку.</a:t>
            </a:r>
          </a:p>
          <a:p>
            <a:pPr indent="534988" algn="just">
              <a:buFont typeface="Wingdings" pitchFamily="2" charset="2"/>
              <a:buChar char="Ø"/>
            </a:pPr>
            <a:r>
              <a:rPr lang="ru-RU" sz="1900" dirty="0" smtClean="0">
                <a:solidFill>
                  <a:srgbClr val="002060"/>
                </a:solidFill>
                <a:latin typeface="Yu Gothic UI Semibold" pitchFamily="34" charset="-128"/>
                <a:ea typeface="Yu Gothic UI Semibold" pitchFamily="34" charset="-128"/>
              </a:rPr>
              <a:t>До экзамена ее никто не должен трогать; отправляясь на экзамен, саму зачетку надо положить в правый карман, а ножницы </a:t>
            </a:r>
            <a:r>
              <a:rPr lang="ru-RU" sz="2000" dirty="0" smtClean="0">
                <a:solidFill>
                  <a:srgbClr val="002060"/>
                </a:solidFill>
                <a:latin typeface="Yu Gothic UI Semibold" pitchFamily="34" charset="-128"/>
                <a:ea typeface="Yu Gothic UI Semibold" pitchFamily="34" charset="-128"/>
              </a:rPr>
              <a:t>–</a:t>
            </a:r>
            <a:r>
              <a:rPr lang="ru-RU" sz="1900" dirty="0" smtClean="0">
                <a:solidFill>
                  <a:srgbClr val="002060"/>
                </a:solidFill>
                <a:latin typeface="Yu Gothic UI Semibold" pitchFamily="34" charset="-128"/>
                <a:ea typeface="Yu Gothic UI Semibold" pitchFamily="34" charset="-128"/>
              </a:rPr>
              <a:t> в левый. Разрезать нитки в аудитории, в которой проходит экзамен, а раскрывать зачетку нужно у преподавателя.</a:t>
            </a:r>
            <a:endParaRPr lang="ru-RU" sz="1900" dirty="0">
              <a:solidFill>
                <a:srgbClr val="002060"/>
              </a:solidFill>
              <a:latin typeface="Yu Gothic UI Semibold" pitchFamily="34" charset="-128"/>
              <a:ea typeface="Yu Gothic UI Semibold" pitchFamily="34" charset="-128"/>
            </a:endParaRPr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57818" y="2928934"/>
            <a:ext cx="3643306" cy="2400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360</TotalTime>
  <Words>974</Words>
  <PresentationFormat>Экран (4:3)</PresentationFormat>
  <Paragraphs>53</Paragraphs>
  <Slides>21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56</cp:revision>
  <dcterms:created xsi:type="dcterms:W3CDTF">2023-01-24T05:45:22Z</dcterms:created>
  <dcterms:modified xsi:type="dcterms:W3CDTF">2023-01-24T12:25:35Z</dcterms:modified>
</cp:coreProperties>
</file>