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96" r:id="rId4"/>
    <p:sldId id="297" r:id="rId5"/>
    <p:sldId id="300" r:id="rId6"/>
    <p:sldId id="259" r:id="rId7"/>
    <p:sldId id="279" r:id="rId8"/>
    <p:sldId id="298" r:id="rId9"/>
    <p:sldId id="271" r:id="rId10"/>
    <p:sldId id="280" r:id="rId11"/>
    <p:sldId id="281" r:id="rId12"/>
    <p:sldId id="258" r:id="rId13"/>
    <p:sldId id="273" r:id="rId14"/>
    <p:sldId id="272" r:id="rId15"/>
    <p:sldId id="282" r:id="rId16"/>
    <p:sldId id="283" r:id="rId17"/>
    <p:sldId id="289" r:id="rId18"/>
    <p:sldId id="294" r:id="rId19"/>
    <p:sldId id="260" r:id="rId20"/>
    <p:sldId id="274" r:id="rId21"/>
    <p:sldId id="299" r:id="rId22"/>
    <p:sldId id="266" r:id="rId23"/>
    <p:sldId id="284" r:id="rId24"/>
    <p:sldId id="302" r:id="rId25"/>
    <p:sldId id="261" r:id="rId26"/>
    <p:sldId id="267" r:id="rId27"/>
    <p:sldId id="278" r:id="rId28"/>
    <p:sldId id="285" r:id="rId29"/>
    <p:sldId id="293" r:id="rId30"/>
    <p:sldId id="262" r:id="rId31"/>
    <p:sldId id="268" r:id="rId32"/>
    <p:sldId id="276" r:id="rId33"/>
    <p:sldId id="286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C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7" d="100"/>
          <a:sy n="87" d="100"/>
        </p:scale>
        <p:origin x="-2304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92845-DB45-4DA7-992A-550A7D226D31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F4F65-625C-4693-A51F-8FE70A4134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101337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363106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101369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10134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480762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44338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 l="23828" t="38889" r="40625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2844" y="214290"/>
            <a:ext cx="9001156" cy="642942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1472" y="857232"/>
            <a:ext cx="8143932" cy="175432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244C10"/>
                </a:solidFill>
                <a:latin typeface="Times New Roman" pitchFamily="18" charset="0"/>
                <a:cs typeface="Times New Roman" pitchFamily="18" charset="0"/>
              </a:rPr>
              <a:t>«Пользуются красками, но пишут чувством»</a:t>
            </a:r>
            <a:endParaRPr lang="ru-RU" sz="5400" b="1" dirty="0">
              <a:solidFill>
                <a:srgbClr val="244C1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52" y="2500306"/>
            <a:ext cx="642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Интерактивная выставка-обзор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юбилеям художников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801688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898525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898525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cdn.cadelta.ru/media/articles/id5531/co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571876"/>
            <a:ext cx="5357850" cy="278608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s8.pikabu.ru/post_img/2016/02/07/9/og_og_1454857694222436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58" y="357166"/>
            <a:ext cx="8501122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86248" y="714356"/>
            <a:ext cx="42148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Гордеева, М.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Т. 24.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Франсиско Хосе де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Гойя-и-Лусиентес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/ М. Гордеева. – Москва : Комсомольская правда :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2010. – 49 с. : ил. – (Великие художники). – Режим доступа: по подписке. – URL: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https://biblioclub.ru/index.php?page=book&amp;id=101337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(дата обращения: 01.03.2021). – Текст : электронный.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knigirossii.ru/pictures/2/38/3388444_sbig1.jp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642910" y="785794"/>
            <a:ext cx="3357586" cy="459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6248" y="2786058"/>
            <a:ext cx="4143404" cy="3260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35877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двадцать четвертом томе серии «Великие художники» рассказывается о великом живописце Испании Франсиско Хосе де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Гойя-и-Лусиентес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Творчество Гойи оказало большое воздействие на культуру всего мира, не только на графику и живопись, но и на театр, литературу, кино и драматургию, на развитие импрессионизма, в особенности на Ренуара и Моне.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2910" y="5214950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87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73050" algn="l"/>
              </a:tabLst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s8.pikabu.ru/post_img/2016/02/07/9/og_og_1454857694222436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282" y="214290"/>
            <a:ext cx="8643998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57686" y="642918"/>
            <a:ext cx="4214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Гойя / авт.-сост. Ф. Дзери ; пер. с итал.   М. Майская. - Москва : Белый город. - 48 с. : ил. - (Сто великих картин). - Изображение (неподвижное ; двухмерное ; визуальное) : непосредственное.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1714488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2500306"/>
            <a:ext cx="41434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книге приведен подробный анализ картины «Расстрел 3 мая 1808 года» Ф. Гойи. Также рассмотрены и другие работы художника, проведена параллель между работами и жизнью Франсиско Гойи.</a:t>
            </a:r>
          </a:p>
          <a:p>
            <a:pPr algn="just"/>
            <a:endParaRPr lang="ru-RU" sz="2000" dirty="0"/>
          </a:p>
        </p:txBody>
      </p:sp>
      <p:pic>
        <p:nvPicPr>
          <p:cNvPr id="24578" name="Picture 2" descr="https://img3.labirint.ru/rc/2204389868394257c87fa8bcfdc2ffc0/594x918/books5/49705/cover.jpg?12803946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3595193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pbs.twimg.com/media/ESkDxh0WAAEDtun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0" y="714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285728"/>
            <a:ext cx="8786874" cy="64294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1472" y="500042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180 лет со дня рождения </a:t>
            </a:r>
          </a:p>
          <a:p>
            <a:pPr indent="352425" algn="ctr"/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Пьера Огюста Ренуара</a:t>
            </a:r>
          </a:p>
        </p:txBody>
      </p:sp>
      <p:pic>
        <p:nvPicPr>
          <p:cNvPr id="6146" name="Picture 2" descr="Автопортрет (1876)"/>
          <p:cNvPicPr>
            <a:picLocks noChangeAspect="1" noChangeArrowheads="1"/>
          </p:cNvPicPr>
          <p:nvPr/>
        </p:nvPicPr>
        <p:blipFill>
          <a:blip r:embed="rId3">
            <a:lum bright="20000" contrast="40000"/>
          </a:blip>
          <a:srcRect/>
          <a:stretch>
            <a:fillRect/>
          </a:stretch>
        </p:blipFill>
        <p:spPr bwMode="auto">
          <a:xfrm>
            <a:off x="500034" y="1571612"/>
            <a:ext cx="3429023" cy="448607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6143644"/>
            <a:ext cx="1901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Автопортрет (1876)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2214554"/>
            <a:ext cx="48577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Пьер Огюст Ренуар (25 февраля 1841 – 3 декабря 1919) – французский художник-импрессионист. </a:t>
            </a:r>
          </a:p>
          <a:p>
            <a:pPr algn="just">
              <a:tabLst>
                <a:tab pos="358775" algn="l"/>
              </a:tabLst>
            </a:pP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Ренуара всегда интересовали люди, все главные принципы импрессионизма он реализовал в портретах своих родных, друзей, заказчиков, моделей,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знакомых и случайно встреченных людей.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pbs.twimg.com/media/ESkDxh0WAAEDt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4282" y="142852"/>
            <a:ext cx="8643998" cy="657229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98" name="AutoShape 2" descr="Пьер Огюст Ренуар. Две девушки за фортепиа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285728"/>
            <a:ext cx="8215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Находясь в постоянном художественном поиске, Ренуар в разные периоды жизни кардинально менял манеру письма и пробовал новые колористические решения: то сосредотачивался на четкости рисунка, то отказывался от светлой палитры в пользу насыщенно красной или многоголосой черной.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35938" t="27083" r="44531" b="45833"/>
          <a:stretch>
            <a:fillRect/>
          </a:stretch>
        </p:blipFill>
        <p:spPr bwMode="auto">
          <a:xfrm>
            <a:off x="4143372" y="2643182"/>
            <a:ext cx="4266131" cy="332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143372" y="6000768"/>
            <a:ext cx="4286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«Натюрморт с хризантемами», 1990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35938" t="29861" r="44531" b="29861"/>
          <a:stretch>
            <a:fillRect/>
          </a:stretch>
        </p:blipFill>
        <p:spPr bwMode="auto">
          <a:xfrm>
            <a:off x="714348" y="2643182"/>
            <a:ext cx="2857520" cy="331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14348" y="5929330"/>
            <a:ext cx="2857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«Бал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Мулен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Галетт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(фрагмент), 1876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pbs.twimg.com/media/ESkDxh0WAAEDt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4282" y="357166"/>
            <a:ext cx="8643998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28125" t="15278" r="42187" b="15972"/>
          <a:stretch>
            <a:fillRect/>
          </a:stretch>
        </p:blipFill>
        <p:spPr bwMode="auto">
          <a:xfrm>
            <a:off x="5072066" y="928670"/>
            <a:ext cx="3416036" cy="474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072066" y="5786454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«Девушки за фортепиано», 1892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857232"/>
            <a:ext cx="42148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877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Только в 1890-х годах на Пьера Огюста Ренуара обрушилось признание и слава: персональная выставка художника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Дюран-Рюэля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вызвала восторг зрителей, а картина «Девушки за фортепиано» отправилась с выставки прямо в Люксембургский музей в Париже. </a:t>
            </a:r>
          </a:p>
          <a:p>
            <a:pPr algn="just">
              <a:tabLst>
                <a:tab pos="35877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К концу жизни Ренуар увидел свои картины рядом с полотнами великих мастеров в Лувре, Национальной галерее Лондона и  других музеях.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bs.twimg.com/media/ESkDxh0WAAEDt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357166"/>
            <a:ext cx="8786874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86182" y="714356"/>
            <a:ext cx="4857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Огюст Ренуар : энциклопедия / составитель               М. О. Журавлева. – Москва : РИПОЛ классик, 2014. – 40 с. : ил. – (Великие художники мира). – Режим доступа: по подписке. –URL: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https://biblioclub.ru/index.php?page=book&amp;id=363106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(дата обращения: 01.03.2021). – Текст : электронный.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4071942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cv5.litres.ru/pub/c/cover/10316356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51162" y="1142984"/>
            <a:ext cx="3016534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786182" y="2857496"/>
            <a:ext cx="4857784" cy="3141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114000"/>
              </a:lnSpc>
              <a:tabLst>
                <a:tab pos="355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Картины Ренуара всегда легкоузнаваемы благодаря изысканности живописных приемов и сюжетной легкости. Французский критик Октав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Мирбо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писал о художнике: «Ренуар кажется одним из тех, чья слава неоспорима… Ренуар пишет, как дышит».</a:t>
            </a:r>
          </a:p>
          <a:p>
            <a:pPr algn="just">
              <a:lnSpc>
                <a:spcPct val="114000"/>
              </a:lnSpc>
              <a:tabLst>
                <a:tab pos="355600" algn="l"/>
              </a:tabLst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bs.twimg.com/media/ESkDxh0WAAEDt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285728"/>
            <a:ext cx="8643998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86248" y="642918"/>
            <a:ext cx="4429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Перова, Д.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Т. 14.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Ренуар Пьер Огюст / Д. Перова. – Москва : Комсомольская правда 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2009. – 49 с. : ил. – (Великие художники). – Режим доступа: по подписке. – URL: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https://biblioclub.ru/index.php?page=book&amp;id=101369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(дата обращения: 01.03.2021). – Текст : электронный.</a:t>
            </a:r>
          </a:p>
        </p:txBody>
      </p:sp>
      <p:pic>
        <p:nvPicPr>
          <p:cNvPr id="4" name="Picture 2" descr="https://cache3.youla.io/files/images/780_780/59/85/5985d12af2026330ec6d8fc4.jp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 l="12500" r="12499"/>
          <a:stretch>
            <a:fillRect/>
          </a:stretch>
        </p:blipFill>
        <p:spPr bwMode="auto">
          <a:xfrm>
            <a:off x="571472" y="714356"/>
            <a:ext cx="3477247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6248" y="3000372"/>
            <a:ext cx="4286280" cy="287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3556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Ренуар обладал удивительной способностью замечать в жизни её лучшие стороны. Девизом творчества художника стали слова: "Я отдаю предпочтение живописи, доставляющей радость". За всю свою жизнь он не написал ни одной печальной картины.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bs.twimg.com/media/ESkDxh0WAAEDt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428604"/>
            <a:ext cx="8643998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71934" y="1071546"/>
            <a:ext cx="4429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Воллар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А.  Ренуар / А.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Воллар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; перевод с французского Н.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Тырсы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– Москва : Республика, 1995. – 255 с. : ил. – Текст (визуальный) : непосредственный.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2357430"/>
            <a:ext cx="4429156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35877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Эта книга  — не просто биография Ренуара, а живая запись впечатлений от личных встреч и разговоров с художником. Талант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Воллара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как интервьюера и его наблюдательность позволяют читателю увидеть и понять личность художника.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s://www.bookvoed.ru/files/1836/66/53/94/5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1000108"/>
            <a:ext cx="325755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pbs.twimg.com/media/ESkDxh0WAAEDt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2844" y="357166"/>
            <a:ext cx="8786874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86248" y="857232"/>
            <a:ext cx="41433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Перрюшо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А. Жизнь Ренуара /           А.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Перрюшо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; перевод с французского  С. А. Тархановой и Ю. Я. Яхниной. – Москва : Радуга, 1986. – 334, [1] с. : ил.,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портр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– Текст (визуальный) : непосредственный.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4.bp.blogspot.com/-_XbSjkJdCPE/VPhAJUN4p1I/AAAAAAAAH-o/HlvPGx7wyTI/s1600/%D0%B1%D1%83%D0%BA2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00034" y="857231"/>
            <a:ext cx="3459541" cy="4595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214810" y="2643182"/>
            <a:ext cx="428628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14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документальном материале, в интересной и увлекательной форме Анри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Перрюшо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рассказывает о становлении Ренуара как художника. Автор словно воскрешает целую эпоху в истории французской культуры, рисует яркие картины жизни Франции XIX века.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1668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30469" t="24306" r="27734" b="20833"/>
          <a:stretch>
            <a:fillRect/>
          </a:stretch>
        </p:blipFill>
        <p:spPr bwMode="auto">
          <a:xfrm>
            <a:off x="0" y="0"/>
            <a:ext cx="9288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7158" y="285728"/>
            <a:ext cx="8643998" cy="642942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14348" y="500042"/>
            <a:ext cx="7429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180 лет со дня рождения </a:t>
            </a:r>
          </a:p>
          <a:p>
            <a:pPr indent="352425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Архипа Ивановича Куинджи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6000768"/>
            <a:ext cx="3628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Портрет Куинджи А. И.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кисти  Крамского И. Н.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ar.culture.ru/attachments/attachment/middle/594e54635a93481c74b35c67-midd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643050"/>
            <a:ext cx="3286148" cy="4381531"/>
          </a:xfrm>
          <a:prstGeom prst="rect">
            <a:avLst/>
          </a:prstGeom>
          <a:noFill/>
        </p:spPr>
      </p:pic>
      <p:sp>
        <p:nvSpPr>
          <p:cNvPr id="3" name="AutoShape 2" descr="Архип Иванович Куинджи. Море. Кры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1643050"/>
            <a:ext cx="435771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Архип Иванович Куинджи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(27 января 1842 – 24 июля 1910)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выдающийся русский художник, мастер пейзажа. Его неоднократно называли художником света,      для получения необычной реалистичности он много экспериментировал с самими красками и наложением цветов.</a:t>
            </a:r>
          </a:p>
          <a:p>
            <a:pPr indent="358775"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Архип Иванович также известен своей благотворительной и преподавательской деятельностью.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lum contrast="-20000"/>
          </a:blip>
          <a:srcRect l="23828" t="38889" r="40625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57158" y="428604"/>
            <a:ext cx="8572560" cy="62865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714356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Изначально художник отображал различные реалии жизни, которые существовали в окружающем мире. В меру обстоятельств и своих сил он постигал действительность, делясь результатами своего творчества.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4" descr="https://avatars.mds.yandex.net/get-zen_doc/235144/pub_5e9818973cc2370606bc4921_5e9818ec7133c91c1555ca41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71678"/>
            <a:ext cx="3214710" cy="4186600"/>
          </a:xfrm>
          <a:prstGeom prst="rect">
            <a:avLst/>
          </a:prstGeom>
          <a:noFill/>
        </p:spPr>
      </p:pic>
      <p:pic>
        <p:nvPicPr>
          <p:cNvPr id="29702" name="Picture 6" descr="https://myslide.ru/documents_3/4143a009d1d89c09d7103ee5fa638a19/img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1" y="2071678"/>
            <a:ext cx="4460179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30469" t="24306" r="27734" b="20833"/>
          <a:stretch>
            <a:fillRect/>
          </a:stretch>
        </p:blipFill>
        <p:spPr bwMode="auto">
          <a:xfrm>
            <a:off x="0" y="0"/>
            <a:ext cx="9288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14282" y="285728"/>
            <a:ext cx="8786874" cy="628654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 l="17578" t="36805" r="39062" b="21528"/>
          <a:stretch>
            <a:fillRect/>
          </a:stretch>
        </p:blipFill>
        <p:spPr bwMode="auto">
          <a:xfrm>
            <a:off x="1071538" y="2280199"/>
            <a:ext cx="7000924" cy="378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3428992" y="6072206"/>
            <a:ext cx="22783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«Березовая роща», 1879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500042"/>
            <a:ext cx="8001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71463" algn="l"/>
                <a:tab pos="446088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  Куинджи применял особые художественные приемы, позволяющие достичь наивысшего цветового эффекта. Он использовал дополнительные цвета, которые усиливали друг друга, тонко противопоставлял одни цвета другим и умел с помощью особых мазков создавать иллюзию вибрирующего света.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 l="30469" t="24306" r="27734" b="20833"/>
          <a:stretch>
            <a:fillRect/>
          </a:stretch>
        </p:blipFill>
        <p:spPr bwMode="auto">
          <a:xfrm>
            <a:off x="0" y="0"/>
            <a:ext cx="9288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14282" y="142852"/>
            <a:ext cx="8786874" cy="650085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1472" y="357166"/>
            <a:ext cx="82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8775" algn="l"/>
              </a:tabLs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Многие художественные приемы Куинджи были новаторскими для своего времени. Он одним из первых не только стал использовать систему дополнительных цветов, но и достиг удивительной глубины пространства с помощью уплощения изображаемых предметов.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5857892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«Ночное», 1990-е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www.msk-guide.ru/pics/pagelogo_21405_orig.jpg"/>
          <p:cNvPicPr>
            <a:picLocks noChangeAspect="1" noChangeArrowheads="1"/>
          </p:cNvPicPr>
          <p:nvPr/>
        </p:nvPicPr>
        <p:blipFill>
          <a:blip r:embed="rId3"/>
          <a:srcRect b="6059"/>
          <a:stretch>
            <a:fillRect/>
          </a:stretch>
        </p:blipFill>
        <p:spPr bwMode="auto">
          <a:xfrm>
            <a:off x="1142976" y="1857364"/>
            <a:ext cx="7096108" cy="444633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929322" y="5929330"/>
            <a:ext cx="228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«После дождя», 1890-е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0469" t="24306" r="27734" b="20833"/>
          <a:stretch>
            <a:fillRect/>
          </a:stretch>
        </p:blipFill>
        <p:spPr bwMode="auto">
          <a:xfrm>
            <a:off x="0" y="0"/>
            <a:ext cx="9288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214290"/>
            <a:ext cx="8929718" cy="650085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1472" y="428604"/>
            <a:ext cx="8286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Куинджи создал прецедент, устроив в 1880 году первую в истории русской живописи выставку одной картины. Знаменитую картину «Лунная ночь на Днепре» он создавал с использованием битумных красок. Применение последних имело и обратную сторону — со временем картина сильно потемнела.</a:t>
            </a:r>
          </a:p>
        </p:txBody>
      </p:sp>
      <p:pic>
        <p:nvPicPr>
          <p:cNvPr id="7" name="Picture 2" descr="А. Куинджи. Лунная ночь на Днепре, 1880 | Фото: art-assorty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209656"/>
            <a:ext cx="5643602" cy="41843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6248" y="6000768"/>
            <a:ext cx="29522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«Лунная ночь на Днепре», 1880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0469" t="24306" r="27734" b="20833"/>
          <a:stretch>
            <a:fillRect/>
          </a:stretch>
        </p:blipFill>
        <p:spPr bwMode="auto">
          <a:xfrm>
            <a:off x="0" y="0"/>
            <a:ext cx="9288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428604"/>
            <a:ext cx="8786874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00496" y="857232"/>
            <a:ext cx="4572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Мельникова, 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Т. 5.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Куинджи Архип Иванович / Л. Мельникова. – Москва : Комсомольская правда 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2009. – 49 с. : ил. – (Великие художники). – Режим доступа: по подписке. – URL: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https://biblioclub.ru/index.php?page=book&amp;id=101348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 (дата обращения: 01.03.2021). – Текст : электронный.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44000" y="1428736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34818" name="Picture 2" descr="https://cdn1.ozone.ru/multimedia/1005235462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571472" y="928670"/>
            <a:ext cx="3212779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071934" y="3214686"/>
            <a:ext cx="45005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Пятый альбом серии «Великие художники» посвящён творчеству русского живописца Архипа Ивановича Куинджи. Уже первые его картины: «Татарская деревня при лунном освещении» и «Исаакиевский собор при лунном освещении»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говорят об интересе художника к проблемам передачи света.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l="30469" t="24306" r="27734" b="20833"/>
          <a:stretch>
            <a:fillRect/>
          </a:stretch>
        </p:blipFill>
        <p:spPr bwMode="auto">
          <a:xfrm>
            <a:off x="0" y="0"/>
            <a:ext cx="9288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8786874" cy="628654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71934" y="857232"/>
            <a:ext cx="4572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Архип Иванович Куинджи и его школа / автор текста и составитель В. С. Манин. - Ленинград : Художник РСФСР, 1987. - 216 с. 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ил. - Изображение (неподвижное ; двумерное ; визуальное) : непосредственное.</a:t>
            </a:r>
          </a:p>
        </p:txBody>
      </p:sp>
      <p:pic>
        <p:nvPicPr>
          <p:cNvPr id="49154" name="Picture 2" descr="https://static.auction.ru/offer_images/2017/10/31/04/big/6/6dT5Ea3VK6o/kuindzhi_i_ego_shkola_manin_a_i_1987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2930" t="7324" r="11132" b="5517"/>
          <a:stretch>
            <a:fillRect/>
          </a:stretch>
        </p:blipFill>
        <p:spPr bwMode="auto">
          <a:xfrm>
            <a:off x="571472" y="928670"/>
            <a:ext cx="3335718" cy="48577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71934" y="2643182"/>
            <a:ext cx="4500594" cy="3601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tabLst>
                <a:tab pos="3603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Альбом посвящен творчеству выдающегося русского пейзажиста, а также  его ученикам и последователям – А. А. Рылову, Н. К. Рериху, Н. П. Крымову и другим. В своих работах они развивали два главных направления живописи учителя: реалистическое и романтическое.</a:t>
            </a:r>
          </a:p>
          <a:p>
            <a:pPr algn="just">
              <a:lnSpc>
                <a:spcPct val="114000"/>
              </a:lnSpc>
              <a:tabLst>
                <a:tab pos="3603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Более 150 цветных и черно-белых репродукций, воспроизводящих работы художников, дополняют впечатление об их творчестве.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21875" t="13889" r="19140" b="104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85720" y="142852"/>
            <a:ext cx="8643998" cy="642942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242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Василий Васильевич успешно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538" y="285728"/>
            <a:ext cx="7500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155 лет со дня рождения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Василия Васильевича Кандинского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1428736"/>
            <a:ext cx="4857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Василий Васильевич Кандинский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(16 декабря 1866 – 13 декабря 1944) – российский художник, который считается основоположником абстракционизма. Отказавшись от карьеры юриста, Кандинский посвятил себя живописи.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Он обучался в известной школе Антона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Ашбе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в 1900 году поступил в Мюнхенскую академию художеств,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класс Франца фон Штука. 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6000768"/>
            <a:ext cx="271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Фотопортрет, 1913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Портрет Кандинского"/>
          <p:cNvPicPr>
            <a:picLocks noChangeAspect="1" noChangeArrowheads="1"/>
          </p:cNvPicPr>
          <p:nvPr/>
        </p:nvPicPr>
        <p:blipFill>
          <a:blip r:embed="rId3"/>
          <a:srcRect l="25962" t="13462" r="25961" b="12499"/>
          <a:stretch>
            <a:fillRect/>
          </a:stretch>
        </p:blipFill>
        <p:spPr bwMode="auto">
          <a:xfrm>
            <a:off x="571472" y="1395874"/>
            <a:ext cx="3000396" cy="4620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1875" t="13889" r="19140" b="104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428604"/>
            <a:ext cx="8643998" cy="621510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214422"/>
            <a:ext cx="37862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Кандинский стал одним из основателей знаменитой художественной группы «Синий всадник». Главные идеи сообщества провозглашались в очерках Кандинского, Марка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Макке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524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Единомышленники свято верили в символическую и психологическую силу абстракции и считали искусство зримым свидетельством духовной красоты творца.</a:t>
            </a:r>
          </a:p>
          <a:p>
            <a:pPr indent="352425"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Василий Кандинский. Живопись. Эскиз для альманаха 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71472" y="928670"/>
            <a:ext cx="3929090" cy="50945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6072206"/>
            <a:ext cx="4071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Эскиз для альманаха «Синий всадник», 1911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1875" t="13889" r="19140" b="104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428604"/>
            <a:ext cx="7858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Первую абстрактную акварель Василий Васильевич Кандинский написал в 1911 году. Интерес к возможностям воздействия цвета на человека способствовал написанию интереснейших теоретических трактатов «О духовном в искусстве» (1911) и «Точка и линия на плоскости» (1926).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Василий Кандинский. Живопись. Все святые I. 1911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571744"/>
            <a:ext cx="3987133" cy="27146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14414" y="5286388"/>
            <a:ext cx="2214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«Все святые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1911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Василий Кандинский. Живопись. В синем. 1925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056748" cy="277006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929322" y="6143644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«В синем»,1925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1875" t="13889" r="19140" b="104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4282" y="357166"/>
            <a:ext cx="8643998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86182" y="928670"/>
            <a:ext cx="4714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Кандинский, В. В. О духовном в искусстве /     В. В. Кандинский. – Москва : РИПОЛ классик, 2016. – 254 с. : ил. – (Искусство и действительность). – Режим доступа: по подписке. – URL: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https://biblioclub.ru/index.php?page=book&amp;id=480762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(дата обращения: 01.03.2021). – Текст : электронный.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86182" y="3357562"/>
            <a:ext cx="46434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Фундаментальная работа раскрывает взгляды художника на сущность произведения искусства. </a:t>
            </a:r>
          </a:p>
          <a:p>
            <a:pPr algn="just">
              <a:tabLst>
                <a:tab pos="3556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В сборник также входят статьи о творчестве  В. В. Кандинского.</a:t>
            </a:r>
          </a:p>
        </p:txBody>
      </p:sp>
      <p:pic>
        <p:nvPicPr>
          <p:cNvPr id="9218" name="Picture 2" descr="https://cdn1.ozone.ru/multimedia/1016911879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71472" y="1000108"/>
            <a:ext cx="2982656" cy="457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1875" t="13889" r="19140" b="104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786874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9058" y="785794"/>
            <a:ext cx="4500594" cy="2102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Дьяченко, А. П.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Острова русского зарубежья (очерки о художниках русской эмиграции) : учебное пособие / А. П. Дьяченко. –          Санкт-Петербург ; Москва ; Краснодар : Лань : Планета музыки, 2017. – 470 с. : ил. – Текст (визуальный) : непосредственный.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for-kidsandmum.ru/images/102104777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71472" y="928670"/>
            <a:ext cx="3143272" cy="450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29058" y="2857496"/>
            <a:ext cx="4572032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3556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здание посвящено художникам русского зарубежья, замечательным мастерам кисти, сохранившим приверженность лучшим традициям русского искусства.</a:t>
            </a:r>
          </a:p>
          <a:p>
            <a:pPr algn="just">
              <a:lnSpc>
                <a:spcPct val="114000"/>
              </a:lnSpc>
              <a:tabLst>
                <a:tab pos="3556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Книга состоит из восьми разделов, в каждый из которых включены очерки о художниках и скульпторах.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lum contrast="-20000"/>
          </a:blip>
          <a:srcRect l="23828" t="38889" r="40625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357166"/>
            <a:ext cx="8429684" cy="621510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85786" y="714356"/>
            <a:ext cx="7715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Расцвет живописи наблюдался в девятнадцатом веке. В первой половине этого столетия сложились новые художественные направления. Деятели искусства прославили свою эпоху, создали ей ореол развития и становления живописи, как искусства.</a:t>
            </a:r>
          </a:p>
          <a:p>
            <a:pPr indent="446088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Живопись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столетия отличается разнообразием, поиском новых форм, возникновением неординарных течений. </a:t>
            </a:r>
            <a:endParaRPr lang="ru-RU" sz="2400" dirty="0"/>
          </a:p>
        </p:txBody>
      </p:sp>
      <p:pic>
        <p:nvPicPr>
          <p:cNvPr id="33805" name="Picture 13" descr="https://fs3.fotoload.ru/f/0920/1601443183/500x500/f74157a3e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3357562"/>
            <a:ext cx="2681496" cy="3070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2422" t="25694" r="30078" b="236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428604"/>
            <a:ext cx="8643998" cy="607223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28728" y="714356"/>
            <a:ext cx="6890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140 лет со дня рождения Пабло Пикассо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200024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бло Ру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с-и-Пик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ссо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(25 октября 1881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8 апреля 1973)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испанский живописец, скульптор, основоположник культурного направления кубизм, в котором объемное тело рассматривается как ряд совмещенных плоскостей. Автор более 20 тысяч работ.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img-fotki.yandex.ru/get/42692/161887320.2d6/0_2059cf_14991d11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8"/>
            <a:ext cx="3173784" cy="40719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42976" y="5929330"/>
            <a:ext cx="182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Фотопортрет, 1971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2422" t="25694" r="30078" b="236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14282" y="357166"/>
            <a:ext cx="8715436" cy="628654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642918"/>
            <a:ext cx="8143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2425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Творчество Пикассо принято делить на несколько основных периодов: ранние работы,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розовый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«африканский», кубизм, «классический», сюрреализм, Война в Испании и Вторая мировая война, поздние работы. 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 l="31250" t="18055" r="42969" b="13889"/>
          <a:stretch>
            <a:fillRect/>
          </a:stretch>
        </p:blipFill>
        <p:spPr bwMode="auto">
          <a:xfrm>
            <a:off x="571471" y="2428868"/>
            <a:ext cx="2312258" cy="343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58" y="6000768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«Меланхоличная женщина»,1902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(голубой период)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35156" t="13889" r="32422" b="9027"/>
          <a:stretch>
            <a:fillRect/>
          </a:stretch>
        </p:blipFill>
        <p:spPr bwMode="auto">
          <a:xfrm>
            <a:off x="3214678" y="2428868"/>
            <a:ext cx="2571124" cy="343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214678" y="6000768"/>
            <a:ext cx="2428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«Мать с ребенком»,1905 (розовый период)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/>
          <a:srcRect l="39453" t="26388" r="37500" b="20833"/>
          <a:stretch>
            <a:fillRect/>
          </a:stretch>
        </p:blipFill>
        <p:spPr bwMode="auto">
          <a:xfrm>
            <a:off x="6072199" y="2428868"/>
            <a:ext cx="249661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5715008" y="6000768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«Хлеб и ваза с фруктами на столе»,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1909 (африканский период)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2422" t="25694" r="30078" b="236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14282" y="142852"/>
            <a:ext cx="8786874" cy="657229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034" y="357166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Каждый из этих творческих периодов отличается рядом особенностей и по-своему интересен, но чаще всего Пикассо все же рассматривают именно как одного из первых кубистов. Сам же мастер неоднократно говорил, что стал кубистом под влиянием полотен Поля Сезанна.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AutoShape 3" descr="Пабло Пикассо. Веер, солонка и ды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6000768"/>
            <a:ext cx="2571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«Обнажённая, Я люблю Еву»,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1912 (кубизм)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 l="41797" t="26389" r="39453" b="21528"/>
          <a:stretch>
            <a:fillRect/>
          </a:stretch>
        </p:blipFill>
        <p:spPr bwMode="auto">
          <a:xfrm>
            <a:off x="3428992" y="2428868"/>
            <a:ext cx="221457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357554" y="6000768"/>
            <a:ext cx="2571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«Мать и дитя»,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1921 (классический период)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31250" t="21528" r="43359" b="15277"/>
          <a:stretch>
            <a:fillRect/>
          </a:stretch>
        </p:blipFill>
        <p:spPr bwMode="auto">
          <a:xfrm>
            <a:off x="6000760" y="2428868"/>
            <a:ext cx="2500330" cy="350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6000760" y="6000768"/>
            <a:ext cx="2643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«Сон. Мария-Тереза Вальтер»,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1932 (сюрреализм)</a:t>
            </a:r>
          </a:p>
        </p:txBody>
      </p:sp>
      <p:pic>
        <p:nvPicPr>
          <p:cNvPr id="3074" name="Picture 2" descr="Пабло Пикассо. Обнажённая, Я люблю Еву. 1912 год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428868"/>
            <a:ext cx="2357454" cy="3516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2422" t="25694" r="30078" b="236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428604"/>
            <a:ext cx="8786874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43372" y="714357"/>
            <a:ext cx="45720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Пикассо и окрестности: сборник статей / редактор М. А.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Бусев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– Москва : Прогресс – Традиция, 2005. – 296 с. – Режим доступа: по подписке. – URL: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https://biblioclub.ru/index.php?page=book&amp;id=44338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(дата обращения: 01.03.2021). – Текст : электронный.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3372" y="3286124"/>
            <a:ext cx="4500594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355600" algn="l"/>
              </a:tabLst>
            </a:pPr>
            <a:r>
              <a:rPr lang="ru-RU" dirty="0" smtClean="0"/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сборнике предпринята попытка оценить с позиций сегодняшнего дня наследие Пикассо, его роль в художественной культуре ХХ века. Великий мастер показан через призму сложных творческих взаимоотношений с другими живописцами, людьми театра, литературы и музыки.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429132"/>
            <a:ext cx="8286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kidka-rostovnadonu.ru/images/prodacts/290/61884/61884429_pikasso-i-okrestnosti-sbornik-statey-progress-traditsiya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571472" y="857232"/>
            <a:ext cx="3286148" cy="506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2422" t="25694" r="30078" b="236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285728"/>
            <a:ext cx="8715436" cy="635798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57686" y="714357"/>
            <a:ext cx="4214842" cy="2318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Вальтер, И. Ф. Пабло Пикассо. 1881-1973 : гений столетия /              И. Ф. Вальтер ;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перевод  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В. А. Крючковой.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Москва ; Кельн :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Арт-Родник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Taschen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2002.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96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с. : ил.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Текст (визуальный) : непосредственный.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2928934"/>
            <a:ext cx="4214842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3587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Издание состоит из десяти глав, рассказывающих о жизни художника и истории создания каждой картины, представленной в книге. В конце приводится хронология жизни и творчества мастера, проиллюстрированная документальными фотографиями.</a:t>
            </a:r>
          </a:p>
        </p:txBody>
      </p:sp>
      <p:pic>
        <p:nvPicPr>
          <p:cNvPr id="2050" name="Picture 2" descr="Инго Вальтер - Пикассо обложка книги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571472" y="785794"/>
            <a:ext cx="3564067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lum contrast="-20000"/>
          </a:blip>
          <a:srcRect l="23828" t="38889" r="40625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8715436" cy="642942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85786" y="500042"/>
            <a:ext cx="757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 fontAlgn="base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Картины, созданные выдающимися мастерами кисти, хранятся как наивысшая ценность для общества. В мире функционируют сотни художественных музеев. Самые знаменитые – Государственный Эрмитаж, Лувр, Британский музей, Галерея Уффици,  Музей Прадо и другие.</a:t>
            </a:r>
          </a:p>
          <a:p>
            <a:pPr indent="358775" algn="just" fontAlgn="base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indent="358775" algn="just" fontAlgn="base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358775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pic>
        <p:nvPicPr>
          <p:cNvPr id="31746" name="Picture 2" descr="https://ruparis.ru/wp-content/uploads/2016/03/2048x1365_frantsiya-muzej-parizh-stolitsa-gor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00438"/>
            <a:ext cx="4429156" cy="29520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14546" y="6072206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 Лувра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214554"/>
            <a:ext cx="3038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Госуд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рственный Эрмит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ж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://kudago.com/media/images/news/61/f0/61f02a379c8d12094e48845b4a67f8c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214554"/>
            <a:ext cx="4013243" cy="2672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lum contrast="-20000"/>
          </a:blip>
          <a:srcRect l="23828" t="38889" r="40625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20" y="357166"/>
            <a:ext cx="8715436" cy="62865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571480"/>
            <a:ext cx="7786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 fontAlgn="base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Музейные фонды представляют шедевры известнейших художников всех времен, у многих из этих творцов 2021 год юбилейный.</a:t>
            </a:r>
          </a:p>
        </p:txBody>
      </p:sp>
      <p:pic>
        <p:nvPicPr>
          <p:cNvPr id="5" name="Picture 2" descr="Портрет Франсиско Гойи кисти Висенте Лопес-и-Портаньи (182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1908621" cy="23619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3643314"/>
            <a:ext cx="1714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Франсиско Гойя</a:t>
            </a:r>
          </a:p>
        </p:txBody>
      </p:sp>
      <p:pic>
        <p:nvPicPr>
          <p:cNvPr id="30722" name="Picture 2" descr="https://avatars.mds.yandex.net/get-zen_doc/1576786/pub_5e7087ea84227f55c7e06e73_5e70886a4337492a23d9a366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643050"/>
            <a:ext cx="1953060" cy="235745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14612" y="3643314"/>
            <a:ext cx="185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Врубель М. А.</a:t>
            </a:r>
          </a:p>
        </p:txBody>
      </p:sp>
      <p:pic>
        <p:nvPicPr>
          <p:cNvPr id="30726" name="Picture 6" descr="Игорь Грабарь. Картина «Автопортрет», 19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643050"/>
            <a:ext cx="1875003" cy="2319919"/>
          </a:xfrm>
          <a:prstGeom prst="rect">
            <a:avLst/>
          </a:prstGeom>
          <a:noFill/>
        </p:spPr>
      </p:pic>
      <p:pic>
        <p:nvPicPr>
          <p:cNvPr id="30728" name="Picture 8" descr="Автопортрет с кистями и палитрой на фоне окна с видом на Кремль (1846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643050"/>
            <a:ext cx="1924214" cy="233623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929190" y="3643314"/>
            <a:ext cx="1723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Тропинин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В. А.</a:t>
            </a:r>
          </a:p>
        </p:txBody>
      </p:sp>
      <p:pic>
        <p:nvPicPr>
          <p:cNvPr id="14" name="Picture 2" descr="https://img-fotki.yandex.ru/get/42692/161887320.2d6/0_2059cf_14991d11_orig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 l="10714" t="12121" r="7143"/>
          <a:stretch>
            <a:fillRect/>
          </a:stretch>
        </p:blipFill>
        <p:spPr bwMode="auto">
          <a:xfrm>
            <a:off x="1643042" y="4143380"/>
            <a:ext cx="1785950" cy="228601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714480" y="6072206"/>
            <a:ext cx="1785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Пабло Пикассо</a:t>
            </a:r>
          </a:p>
        </p:txBody>
      </p:sp>
      <p:pic>
        <p:nvPicPr>
          <p:cNvPr id="16" name="Picture 2" descr="https://ar.culture.ru/attachments/attachment/middle/594e54635a93481c74b35c67-midd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0" y="4143380"/>
            <a:ext cx="1750231" cy="228601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071934" y="6072206"/>
            <a:ext cx="1428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Куинджи А. 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29454" y="3643314"/>
            <a:ext cx="1785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Грабарь И. Э.</a:t>
            </a:r>
          </a:p>
        </p:txBody>
      </p:sp>
      <p:pic>
        <p:nvPicPr>
          <p:cNvPr id="18" name="Picture 2" descr="Портрет Кандинского"/>
          <p:cNvPicPr>
            <a:picLocks noChangeAspect="1" noChangeArrowheads="1"/>
          </p:cNvPicPr>
          <p:nvPr/>
        </p:nvPicPr>
        <p:blipFill>
          <a:blip r:embed="rId9"/>
          <a:srcRect l="25962" t="13462" r="25961" b="12499"/>
          <a:stretch>
            <a:fillRect/>
          </a:stretch>
        </p:blipFill>
        <p:spPr bwMode="auto">
          <a:xfrm>
            <a:off x="5929322" y="4143380"/>
            <a:ext cx="1615242" cy="228601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929322" y="6072206"/>
            <a:ext cx="16430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Кандинский В. В.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s8.pikabu.ru/post_img/2016/02/07/9/og_og_1454857694222436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285728"/>
            <a:ext cx="8429684" cy="62151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85852" y="500042"/>
            <a:ext cx="700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275 лет со дня рождения Франсиско Гойи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Портрет Франсиско Гойи кисти Висенте Лопес-и-Портаньи (182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142984"/>
            <a:ext cx="3694571" cy="45720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5715016"/>
            <a:ext cx="37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Портрет Франсиско Гойи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кисти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Висенте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Лопес-и-Портаньи (1826)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1142984"/>
            <a:ext cx="37862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Франсиско Хосе де                   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Гойя-и-Лусьентес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(30 марта 1746 – 16 апреля 1828) – великий испанский художник и гравёр, один из самых ярких мастеров романтического направления в искусстве.</a:t>
            </a:r>
          </a:p>
          <a:p>
            <a:pPr indent="446088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Творчество Гойи сложно и глубоко противоречиво. Его экспрессивная манера, изображение разнообразных проявлений зла, насилия, образы несправедливости и страданий, несмотря на очевидную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гротескность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подачи, отражали реальные переживания.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s8.pikabu.ru/post_img/2016/02/07/9/og_og_1454857694222436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285728"/>
            <a:ext cx="8429684" cy="628654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500042"/>
            <a:ext cx="7858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Обличительная сила творчества Гойи находит воплощение в знаменитой серии гравюр «</a:t>
            </a:r>
            <a:r>
              <a:rPr lang="ru-RU" sz="2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Капричос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состоящей из 80 листов, выполненных в технике офорта и акватинты. Каждой гравюре соответствует свой грех, порок или суеверие.</a:t>
            </a:r>
          </a:p>
          <a:p>
            <a:pPr indent="352425" algn="just"/>
            <a:endParaRPr lang="ru-RU" sz="1600" dirty="0" smtClean="0"/>
          </a:p>
          <a:p>
            <a:pPr indent="352425" algn="just"/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9063" t="21528" r="36718" b="15277"/>
          <a:stretch>
            <a:fillRect/>
          </a:stretch>
        </p:blipFill>
        <p:spPr bwMode="auto">
          <a:xfrm>
            <a:off x="3357554" y="2214554"/>
            <a:ext cx="231168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00430" y="5786454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лист 59: Они все ещё не уходят! 1799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41407" t="28472" r="39452" b="22222"/>
          <a:stretch>
            <a:fillRect/>
          </a:stretch>
        </p:blipFill>
        <p:spPr bwMode="auto">
          <a:xfrm>
            <a:off x="6000760" y="2214554"/>
            <a:ext cx="250680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000760" y="5786454"/>
            <a:ext cx="2357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лист 70: Благочестивое призвание, 1799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39844" t="21528" r="37109" b="16667"/>
          <a:stretch>
            <a:fillRect/>
          </a:stretch>
        </p:blipFill>
        <p:spPr bwMode="auto">
          <a:xfrm>
            <a:off x="785786" y="2214554"/>
            <a:ext cx="2286016" cy="344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57224" y="5786454"/>
            <a:ext cx="2214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лист 52: Чего не сделает портной! 1797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s8.pikabu.ru/post_img/2016/02/07/9/og_og_1454857694222436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142852"/>
            <a:ext cx="8429684" cy="671514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 l="21094" t="9028" r="18750" b="8333"/>
          <a:stretch>
            <a:fillRect/>
          </a:stretch>
        </p:blipFill>
        <p:spPr bwMode="auto">
          <a:xfrm>
            <a:off x="2143108" y="2357430"/>
            <a:ext cx="5072098" cy="391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3108" y="6286520"/>
            <a:ext cx="5143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Гойя Ф. «Король Испании Карл IV и его семья», 1800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57166"/>
            <a:ext cx="7786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Король Карл IV был недоволен тематикой гравюр, и Гойя был вынужден извиниться перед монархом за то, что позволил себе выпустить такую серию. И в качестве жеста примирения художник передает королю собрание из 499 репродукций своих произведений. С этого момента при жизни Гойи ни одна из его серий, созданных впоследствии, не увидела свет.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s8.pikabu.ru/post_img/2016/02/07/9/og_og_1454857694222436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285728"/>
            <a:ext cx="8429684" cy="607223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14348" y="571481"/>
            <a:ext cx="378621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Поздние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картины Гойи являются одними из самых мрачных и загадочных его творений. Художник написал 14 картин прямо на штукатурке стен своего сельского дома в Мадриде. </a:t>
            </a:r>
          </a:p>
          <a:p>
            <a:pPr indent="3524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Эти работы, известные под общим названием «Черная живопись»     (1819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1823), изображали ужасные мистические сцены. Произведения не имели аналогов в живописи того времени и выражали трагические порождения фантазии художника.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86380" y="5786454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«Прежде и теперь»,1820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wmuseum.ru/wp-content/uploads/2019/04/1322578889_prezhde-i-teper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929190" y="714356"/>
            <a:ext cx="3282248" cy="4975447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1154</Words>
  <PresentationFormat>Экран (4:3)</PresentationFormat>
  <Paragraphs>125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203</cp:revision>
  <dcterms:created xsi:type="dcterms:W3CDTF">2021-03-01T07:56:05Z</dcterms:created>
  <dcterms:modified xsi:type="dcterms:W3CDTF">2021-03-16T10:39:10Z</dcterms:modified>
</cp:coreProperties>
</file>