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2" d="100"/>
          <a:sy n="22" d="100"/>
        </p:scale>
        <p:origin x="-846" y="-114"/>
      </p:cViewPr>
      <p:guideLst>
        <p:guide orient="horz" pos="4320"/>
        <p:guide pos="76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812801" y="658369"/>
            <a:ext cx="22752147" cy="1239363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16257" y="868324"/>
            <a:ext cx="22151491" cy="621792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926336" y="3640412"/>
            <a:ext cx="20726400" cy="3657600"/>
          </a:xfrm>
        </p:spPr>
        <p:txBody>
          <a:bodyPr lIns="108855" rIns="108855" bIns="108855"/>
          <a:lstStyle>
            <a:lvl1pPr algn="r">
              <a:defRPr sz="107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1926336" y="7370064"/>
            <a:ext cx="20726400" cy="1828800"/>
          </a:xfrm>
        </p:spPr>
        <p:txBody>
          <a:bodyPr lIns="435419" tIns="0"/>
          <a:lstStyle>
            <a:lvl1pPr marL="87084" indent="0" algn="r">
              <a:spcBef>
                <a:spcPts val="0"/>
              </a:spcBef>
              <a:buNone/>
              <a:defRPr sz="4800">
                <a:solidFill>
                  <a:schemeClr val="bg2">
                    <a:shade val="25000"/>
                  </a:schemeClr>
                </a:solidFill>
              </a:defRPr>
            </a:lvl1pPr>
            <a:lvl2pPr marL="1088547" indent="0" algn="ctr">
              <a:buNone/>
            </a:lvl2pPr>
            <a:lvl3pPr marL="2177095" indent="0" algn="ctr">
              <a:buNone/>
            </a:lvl3pPr>
            <a:lvl4pPr marL="3265642" indent="0" algn="ctr">
              <a:buNone/>
            </a:lvl4pPr>
            <a:lvl5pPr marL="4354190" indent="0" algn="ctr">
              <a:buNone/>
            </a:lvl5pPr>
            <a:lvl6pPr marL="5442737" indent="0" algn="ctr">
              <a:buNone/>
            </a:lvl6pPr>
            <a:lvl7pPr marL="6531285" indent="0" algn="ctr">
              <a:buNone/>
            </a:lvl7pPr>
            <a:lvl8pPr marL="7619832" indent="0" algn="ctr">
              <a:buNone/>
            </a:lvl8pPr>
            <a:lvl9pPr marL="870838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9966960"/>
            <a:ext cx="21823680" cy="210312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41120" y="1060704"/>
            <a:ext cx="21823680" cy="837590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678400" y="1066809"/>
            <a:ext cx="5283200" cy="10515598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22400" y="1066805"/>
            <a:ext cx="15849600" cy="1051560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9966960"/>
            <a:ext cx="21823680" cy="210312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1120" y="1060704"/>
            <a:ext cx="21823680" cy="837590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812801" y="658369"/>
            <a:ext cx="22752147" cy="1239363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116257" y="868325"/>
            <a:ext cx="22151491" cy="8682658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8917" y="9857232"/>
            <a:ext cx="21823680" cy="1353312"/>
          </a:xfrm>
        </p:spPr>
        <p:txBody>
          <a:bodyPr lIns="217709" bIns="0" anchor="b"/>
          <a:lstStyle>
            <a:lvl1pPr algn="l">
              <a:buNone/>
              <a:defRPr sz="8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48917" y="11248968"/>
            <a:ext cx="21823680" cy="841248"/>
          </a:xfrm>
        </p:spPr>
        <p:txBody>
          <a:bodyPr lIns="283022" tIns="0" anchor="t"/>
          <a:lstStyle>
            <a:lvl1pPr marL="0" marR="87084" indent="0" algn="l">
              <a:spcBef>
                <a:spcPts val="0"/>
              </a:spcBef>
              <a:spcAft>
                <a:spcPts val="0"/>
              </a:spcAft>
              <a:buNone/>
              <a:defRPr sz="43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5" y="1060704"/>
            <a:ext cx="10485120" cy="8778240"/>
          </a:xfrm>
        </p:spPr>
        <p:txBody>
          <a:bodyPr/>
          <a:lstStyle>
            <a:lvl1pPr>
              <a:defRPr sz="6200"/>
            </a:lvl1pPr>
            <a:lvl2pPr>
              <a:defRPr sz="52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2680960" y="1060704"/>
            <a:ext cx="10485120" cy="8778240"/>
          </a:xfrm>
        </p:spPr>
        <p:txBody>
          <a:bodyPr/>
          <a:lstStyle>
            <a:lvl1pPr>
              <a:defRPr sz="6200"/>
            </a:lvl1pPr>
            <a:lvl2pPr>
              <a:defRPr sz="52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1120" y="9966960"/>
            <a:ext cx="21823680" cy="210312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264" y="1158876"/>
            <a:ext cx="10485120" cy="1584324"/>
          </a:xfrm>
        </p:spPr>
        <p:txBody>
          <a:bodyPr lIns="348335" anchor="ctr"/>
          <a:lstStyle>
            <a:lvl1pPr marL="0" indent="0" algn="l">
              <a:buNone/>
              <a:defRPr sz="5700" b="1">
                <a:solidFill>
                  <a:schemeClr val="tx1"/>
                </a:solidFill>
              </a:defRPr>
            </a:lvl1pPr>
            <a:lvl2pPr>
              <a:buNone/>
              <a:defRPr sz="4800" b="1"/>
            </a:lvl2pPr>
            <a:lvl3pPr>
              <a:buNone/>
              <a:defRPr sz="4300" b="1"/>
            </a:lvl3pPr>
            <a:lvl4pPr>
              <a:buNone/>
              <a:defRPr sz="3800" b="1"/>
            </a:lvl4pPr>
            <a:lvl5pPr>
              <a:buNone/>
              <a:defRPr sz="3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2405784" y="1158876"/>
            <a:ext cx="10485120" cy="1584324"/>
          </a:xfrm>
        </p:spPr>
        <p:txBody>
          <a:bodyPr lIns="326564" anchor="ctr"/>
          <a:lstStyle>
            <a:lvl1pPr marL="0" indent="0" algn="l">
              <a:buNone/>
              <a:defRPr sz="5700" b="1">
                <a:solidFill>
                  <a:schemeClr val="tx1"/>
                </a:solidFill>
              </a:defRPr>
            </a:lvl1pPr>
            <a:lvl2pPr>
              <a:buNone/>
              <a:defRPr sz="4800" b="1"/>
            </a:lvl2pPr>
            <a:lvl3pPr>
              <a:buNone/>
              <a:defRPr sz="4300" b="1"/>
            </a:lvl3pPr>
            <a:lvl4pPr>
              <a:buNone/>
              <a:defRPr sz="3800" b="1"/>
            </a:lvl4pPr>
            <a:lvl5pPr>
              <a:buNone/>
              <a:defRPr sz="3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1619264" y="2895600"/>
            <a:ext cx="10485120" cy="6979920"/>
          </a:xfrm>
        </p:spPr>
        <p:txBody>
          <a:bodyPr anchor="t"/>
          <a:lstStyle>
            <a:lvl1pPr algn="l">
              <a:defRPr sz="5700"/>
            </a:lvl1pPr>
            <a:lvl2pPr algn="l">
              <a:defRPr sz="4800"/>
            </a:lvl2pPr>
            <a:lvl3pPr algn="l">
              <a:defRPr sz="4300"/>
            </a:lvl3pPr>
            <a:lvl4pPr algn="l">
              <a:defRPr sz="3800"/>
            </a:lvl4pPr>
            <a:lvl5pPr algn="l">
              <a:defRPr sz="3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2405784" y="2895600"/>
            <a:ext cx="10485120" cy="6979920"/>
          </a:xfrm>
        </p:spPr>
        <p:txBody>
          <a:bodyPr anchor="t"/>
          <a:lstStyle>
            <a:lvl1pPr algn="l">
              <a:defRPr sz="5700"/>
            </a:lvl1pPr>
            <a:lvl2pPr algn="l">
              <a:defRPr sz="4800"/>
            </a:lvl2pPr>
            <a:lvl3pPr algn="l">
              <a:defRPr sz="4300"/>
            </a:lvl3pPr>
            <a:lvl4pPr algn="l">
              <a:defRPr sz="3800"/>
            </a:lvl4pPr>
            <a:lvl5pPr algn="l">
              <a:defRPr sz="3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812801" y="658369"/>
            <a:ext cx="22752147" cy="1239363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70091" y="1066800"/>
            <a:ext cx="7924800" cy="1828800"/>
          </a:xfrm>
        </p:spPr>
        <p:txBody>
          <a:bodyPr anchor="b"/>
          <a:lstStyle>
            <a:lvl1pPr algn="l">
              <a:buNone/>
              <a:defRPr sz="5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4770259" y="2895604"/>
            <a:ext cx="7924800" cy="8412224"/>
          </a:xfrm>
        </p:spPr>
        <p:txBody>
          <a:bodyPr lIns="217709"/>
          <a:lstStyle>
            <a:lvl1pPr marL="43542" marR="43542" indent="0">
              <a:spcBef>
                <a:spcPts val="0"/>
              </a:spcBef>
              <a:buNone/>
              <a:defRPr sz="3300">
                <a:solidFill>
                  <a:schemeClr val="tx1"/>
                </a:solidFill>
              </a:defRPr>
            </a:lvl1pPr>
            <a:lvl2pPr>
              <a:buNone/>
              <a:defRPr sz="2900">
                <a:solidFill>
                  <a:schemeClr val="tx1"/>
                </a:solidFill>
              </a:defRPr>
            </a:lvl2pPr>
            <a:lvl3pPr>
              <a:buNone/>
              <a:defRPr sz="2400">
                <a:solidFill>
                  <a:schemeClr val="tx1"/>
                </a:solidFill>
              </a:defRPr>
            </a:lvl3pPr>
            <a:lvl4pPr>
              <a:buNone/>
              <a:defRPr sz="2100">
                <a:solidFill>
                  <a:schemeClr val="tx1"/>
                </a:solidFill>
              </a:defRPr>
            </a:lvl4pPr>
            <a:lvl5pPr>
              <a:buNone/>
              <a:defRPr sz="21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030327" y="1860288"/>
            <a:ext cx="12336424" cy="9448804"/>
          </a:xfrm>
        </p:spPr>
        <p:txBody>
          <a:bodyPr/>
          <a:lstStyle>
            <a:lvl1pPr>
              <a:defRPr sz="6700">
                <a:solidFill>
                  <a:schemeClr val="tx1"/>
                </a:solidFill>
              </a:defRPr>
            </a:lvl1pPr>
            <a:lvl2pPr>
              <a:defRPr sz="6200">
                <a:solidFill>
                  <a:schemeClr val="tx1"/>
                </a:solidFill>
              </a:defRPr>
            </a:lvl2pPr>
            <a:lvl3pPr>
              <a:defRPr sz="5700">
                <a:solidFill>
                  <a:schemeClr val="tx1"/>
                </a:solidFill>
              </a:defRPr>
            </a:lvl3pPr>
            <a:lvl4pPr>
              <a:defRPr sz="4800">
                <a:solidFill>
                  <a:schemeClr val="tx1"/>
                </a:solidFill>
              </a:defRPr>
            </a:lvl4pPr>
            <a:lvl5pPr>
              <a:defRPr sz="48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812801" y="658369"/>
            <a:ext cx="22752147" cy="1239363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17068801" y="868324"/>
            <a:ext cx="6198947" cy="86868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10024112"/>
            <a:ext cx="21945600" cy="2103120"/>
          </a:xfrm>
        </p:spPr>
        <p:txBody>
          <a:bodyPr anchor="t"/>
          <a:lstStyle>
            <a:lvl1pPr algn="l">
              <a:buNone/>
              <a:defRPr sz="8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17233899" y="1066800"/>
            <a:ext cx="5974080" cy="8422960"/>
          </a:xfrm>
        </p:spPr>
        <p:txBody>
          <a:bodyPr lIns="217709"/>
          <a:lstStyle>
            <a:lvl1pPr marL="108855" indent="0" algn="l">
              <a:spcBef>
                <a:spcPts val="0"/>
              </a:spcBef>
              <a:buNone/>
              <a:defRPr sz="3300">
                <a:solidFill>
                  <a:srgbClr val="FFFFFF"/>
                </a:solidFill>
              </a:defRPr>
            </a:lvl1pPr>
            <a:lvl2pPr>
              <a:defRPr sz="29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100">
                <a:solidFill>
                  <a:srgbClr val="FFFFFF"/>
                </a:solidFill>
              </a:defRPr>
            </a:lvl4pPr>
            <a:lvl5pPr>
              <a:defRPr sz="21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23947" y="871536"/>
            <a:ext cx="15800832" cy="86868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76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812801" y="658369"/>
            <a:ext cx="22752147" cy="12393638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116257" y="868324"/>
            <a:ext cx="22151491" cy="109728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17709" tIns="108855" rIns="217709" bIns="10885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1341120" y="9971180"/>
            <a:ext cx="21823680" cy="2103120"/>
          </a:xfrm>
          <a:prstGeom prst="rect">
            <a:avLst/>
          </a:prstGeom>
        </p:spPr>
        <p:txBody>
          <a:bodyPr vert="horz" lIns="217709" tIns="108855" rIns="217709" bIns="108855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41120" y="1060704"/>
            <a:ext cx="21823680" cy="8375904"/>
          </a:xfrm>
          <a:prstGeom prst="rect">
            <a:avLst/>
          </a:prstGeom>
        </p:spPr>
        <p:txBody>
          <a:bodyPr vert="horz" lIns="435419" tIns="217709" rIns="217709" bIns="108855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10070208" y="12223751"/>
            <a:ext cx="6096000" cy="730250"/>
          </a:xfrm>
          <a:prstGeom prst="rect">
            <a:avLst/>
          </a:prstGeom>
        </p:spPr>
        <p:txBody>
          <a:bodyPr vert="horz" lIns="217709" tIns="108855" rIns="217709" bIns="108855" anchor="b"/>
          <a:lstStyle>
            <a:lvl1pPr algn="r" eaLnBrk="1" latinLnBrk="0" hangingPunct="1">
              <a:defRPr kumimoji="0" sz="24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699CB88-5E1A-4FAC-892A-60949ACB1F6F}" type="datetimeFigureOut">
              <a:rPr lang="en-US" smtClean="0"/>
              <a:pPr/>
              <a:t>10/18/2020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16166208" y="12223751"/>
            <a:ext cx="6096000" cy="730250"/>
          </a:xfrm>
          <a:prstGeom prst="rect">
            <a:avLst/>
          </a:prstGeom>
        </p:spPr>
        <p:txBody>
          <a:bodyPr vert="horz" lIns="217709" tIns="108855" rIns="217709" bIns="108855" anchor="b"/>
          <a:lstStyle>
            <a:lvl1pPr algn="l" eaLnBrk="1" latinLnBrk="0" hangingPunct="1">
              <a:defRPr kumimoji="0" sz="24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22262208" y="12223751"/>
            <a:ext cx="1219200" cy="730250"/>
          </a:xfrm>
          <a:prstGeom prst="rect">
            <a:avLst/>
          </a:prstGeom>
        </p:spPr>
        <p:txBody>
          <a:bodyPr vert="horz" lIns="217709" tIns="108855" rIns="217709" bIns="108855" anchor="b"/>
          <a:lstStyle>
            <a:lvl1pPr algn="r" eaLnBrk="1" latinLnBrk="0" hangingPunct="1">
              <a:defRPr kumimoji="0" sz="24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8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631358" indent="-631358" algn="l" rtl="0" eaLnBrk="1" latinLnBrk="0" hangingPunct="1">
        <a:spcBef>
          <a:spcPts val="595"/>
        </a:spcBef>
        <a:buClr>
          <a:schemeClr val="accent1"/>
        </a:buClr>
        <a:buSzPct val="80000"/>
        <a:buFont typeface="Wingdings 2"/>
        <a:buChar char=""/>
        <a:defRPr kumimoji="0" sz="67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306257" indent="-478961" algn="l" rtl="0" eaLnBrk="1" latinLnBrk="0" hangingPunct="1">
        <a:spcBef>
          <a:spcPts val="595"/>
        </a:spcBef>
        <a:buClr>
          <a:schemeClr val="accent1"/>
        </a:buClr>
        <a:buSzPct val="100000"/>
        <a:buFont typeface="Verdana"/>
        <a:buChar char="◦"/>
        <a:defRPr kumimoji="0"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1872302" indent="-435419" algn="l" rtl="0" eaLnBrk="1" latinLnBrk="0" hangingPunct="1">
        <a:spcBef>
          <a:spcPts val="595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346" indent="-435419" algn="l" rtl="0" eaLnBrk="1" latinLnBrk="0" hangingPunct="1">
        <a:spcBef>
          <a:spcPts val="548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4pPr>
      <a:lvl5pPr marL="3047933" indent="-435419" algn="l" rtl="0" eaLnBrk="1" latinLnBrk="0" hangingPunct="1">
        <a:spcBef>
          <a:spcPts val="59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3548665" indent="-435419" algn="l" rtl="0" eaLnBrk="1" latinLnBrk="0" hangingPunct="1">
        <a:spcBef>
          <a:spcPts val="595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4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049397" indent="-435419" algn="l" rtl="0" eaLnBrk="1" latinLnBrk="0" hangingPunct="1">
        <a:spcBef>
          <a:spcPts val="607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99" indent="-435419" algn="l" rtl="0" eaLnBrk="1" latinLnBrk="0" hangingPunct="1">
        <a:spcBef>
          <a:spcPts val="612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3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5116173" indent="-435419" algn="l" rtl="0" eaLnBrk="1" latinLnBrk="0" hangingPunct="1">
        <a:spcBef>
          <a:spcPts val="607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СЕТЕВОЕ ВЗАИМОДЕЙСТВИЕ КАК ФАКТОР СОВЕРШЕНСТВОВАНИЯ СОДЕРЖАНИЯ ОПОП И ПРАКТИКИ СТУДЕНТОВ ВУЗА КУЛЬТУРЫ"/>
          <p:cNvSpPr txBox="1">
            <a:spLocks noGrp="1"/>
          </p:cNvSpPr>
          <p:nvPr>
            <p:ph type="ctrTitle"/>
          </p:nvPr>
        </p:nvSpPr>
        <p:spPr>
          <a:xfrm>
            <a:off x="1778000" y="1222247"/>
            <a:ext cx="20828001" cy="5419729"/>
          </a:xfrm>
          <a:prstGeom prst="rect">
            <a:avLst/>
          </a:prstGeom>
        </p:spPr>
        <p:txBody>
          <a:bodyPr/>
          <a:lstStyle/>
          <a:p>
            <a:pPr defTabSz="179832">
              <a:lnSpc>
                <a:spcPct val="115000"/>
              </a:lnSpc>
              <a:spcBef>
                <a:spcPts val="400"/>
              </a:spcBef>
              <a:defRPr sz="2640" b="1">
                <a:solidFill>
                  <a:schemeClr val="accent1">
                    <a:hueOff val="114395"/>
                    <a:lumOff val="-24975"/>
                  </a:schemeClr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</p:txBody>
      </p:sp>
      <p:sp>
        <p:nvSpPr>
          <p:cNvPr id="121" name="Круглый стол:…"/>
          <p:cNvSpPr txBox="1">
            <a:spLocks noGrp="1"/>
          </p:cNvSpPr>
          <p:nvPr>
            <p:ph type="subTitle" idx="1"/>
          </p:nvPr>
        </p:nvSpPr>
        <p:spPr>
          <a:xfrm>
            <a:off x="1926336" y="7370064"/>
            <a:ext cx="20726400" cy="3880424"/>
          </a:xfrm>
          <a:prstGeom prst="rect">
            <a:avLst/>
          </a:prstGeom>
        </p:spPr>
        <p:txBody>
          <a:bodyPr>
            <a:normAutofit/>
          </a:bodyPr>
          <a:lstStyle/>
          <a:p>
            <a:pPr defTabSz="330200">
              <a:defRPr sz="2560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3200" dirty="0" err="1">
                <a:solidFill>
                  <a:schemeClr val="tx1"/>
                </a:solidFill>
              </a:rPr>
              <a:t>Круглый</a:t>
            </a:r>
            <a:r>
              <a:rPr sz="3200" dirty="0">
                <a:solidFill>
                  <a:schemeClr val="tx1"/>
                </a:solidFill>
              </a:rPr>
              <a:t> </a:t>
            </a:r>
            <a:r>
              <a:rPr sz="3200" dirty="0" err="1">
                <a:solidFill>
                  <a:schemeClr val="tx1"/>
                </a:solidFill>
              </a:rPr>
              <a:t>стол</a:t>
            </a:r>
            <a:r>
              <a:rPr sz="3200" dirty="0">
                <a:solidFill>
                  <a:schemeClr val="tx1"/>
                </a:solidFill>
              </a:rPr>
              <a:t>:</a:t>
            </a:r>
          </a:p>
          <a:p>
            <a:pPr defTabSz="179832">
              <a:lnSpc>
                <a:spcPct val="115000"/>
              </a:lnSpc>
              <a:spcBef>
                <a:spcPts val="400"/>
              </a:spcBef>
              <a:defRPr sz="3360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6000" dirty="0">
                <a:solidFill>
                  <a:schemeClr val="accent1">
                    <a:lumMod val="50000"/>
                  </a:schemeClr>
                </a:solidFill>
              </a:rPr>
              <a:t>СЕТЕВОЕ ВЗАИМОДЕЙСТВИЕ КАК ФАКТОР СОВЕРШЕНСТВОВАНИЯ СОДЕРЖАНИЯ </a:t>
            </a:r>
            <a:r>
              <a:rPr sz="6000" dirty="0" smtClean="0">
                <a:solidFill>
                  <a:schemeClr val="accent1">
                    <a:lumMod val="50000"/>
                  </a:schemeClr>
                </a:solidFill>
              </a:rPr>
              <a:t>ОПОП</a:t>
            </a:r>
            <a:r>
              <a:rPr lang="ru-RU"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z="60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z="6000" dirty="0">
                <a:solidFill>
                  <a:schemeClr val="accent1">
                    <a:lumMod val="50000"/>
                  </a:schemeClr>
                </a:solidFill>
              </a:rPr>
              <a:t>И ПРАКТИКИ СТУДЕНТОВ ВУЗА КУЛЬТУРЫ</a:t>
            </a:r>
          </a:p>
        </p:txBody>
      </p:sp>
      <p:pic>
        <p:nvPicPr>
          <p:cNvPr id="120" name="кгик 2016" descr="кгик 2016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8663608" y="1961456"/>
            <a:ext cx="6675971" cy="4546473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Компоненты сетевого взаимодействия в системе профессионального образования:"/>
          <p:cNvSpPr txBox="1">
            <a:spLocks noGrp="1"/>
          </p:cNvSpPr>
          <p:nvPr>
            <p:ph type="title"/>
          </p:nvPr>
        </p:nvSpPr>
        <p:spPr>
          <a:xfrm>
            <a:off x="1246784" y="1025352"/>
            <a:ext cx="21823680" cy="2103120"/>
          </a:xfrm>
          <a:prstGeom prst="rect">
            <a:avLst/>
          </a:prstGeom>
        </p:spPr>
        <p:txBody>
          <a:bodyPr/>
          <a:lstStyle>
            <a:lvl1pPr indent="450000" algn="just" defTabSz="457200">
              <a:defRPr sz="5800" b="1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Компоненты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в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:</a:t>
            </a:r>
          </a:p>
        </p:txBody>
      </p:sp>
      <p:sp>
        <p:nvSpPr>
          <p:cNvPr id="148" name="2.Непосредственные профессионально-социальные контакты, повышение квалификации и переподготовка (в необходимых случаях) участников. Организация семинаров, тренингов, дискуссионных площадок, вебинаров, конкурсов, дистанционных курсов повышения квалификаци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1269904"/>
          </a:xfrm>
          <a:prstGeom prst="rect">
            <a:avLst/>
          </a:prstGeom>
        </p:spPr>
        <p:txBody>
          <a:bodyPr/>
          <a:lstStyle>
            <a:lvl1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defRPr sz="1500"/>
            </a:pPr>
            <a:endParaRPr lang="ru-RU" sz="6400" dirty="0" smtClean="0"/>
          </a:p>
          <a:p>
            <a:pPr>
              <a:defRPr sz="1500"/>
            </a:pPr>
            <a:endParaRPr lang="ru-RU" dirty="0" smtClean="0"/>
          </a:p>
          <a:p>
            <a:pPr>
              <a:defRPr sz="1500"/>
            </a:pPr>
            <a:endParaRPr lang="ru-RU" sz="6400" dirty="0" smtClean="0"/>
          </a:p>
          <a:p>
            <a:pPr>
              <a:defRPr sz="1500"/>
            </a:pPr>
            <a:endParaRPr lang="ru-RU" sz="6400" dirty="0" smtClean="0"/>
          </a:p>
          <a:p>
            <a:pPr>
              <a:defRPr sz="1500"/>
            </a:pPr>
            <a:r>
              <a:rPr sz="6400" dirty="0" smtClean="0"/>
              <a:t>2.Непосредственные </a:t>
            </a:r>
            <a:r>
              <a:rPr sz="6400" dirty="0" err="1"/>
              <a:t>профессионально-социальные</a:t>
            </a:r>
            <a:r>
              <a:rPr sz="6400" dirty="0"/>
              <a:t> </a:t>
            </a:r>
            <a:r>
              <a:rPr sz="6400" dirty="0" err="1"/>
              <a:t>контакты</a:t>
            </a:r>
            <a:r>
              <a:rPr sz="6400" dirty="0"/>
              <a:t>, </a:t>
            </a:r>
            <a:r>
              <a:rPr sz="6400" dirty="0" err="1"/>
              <a:t>повышение</a:t>
            </a:r>
            <a:r>
              <a:rPr sz="6400" dirty="0"/>
              <a:t> </a:t>
            </a:r>
            <a:r>
              <a:rPr sz="6400" dirty="0" err="1"/>
              <a:t>квалификации</a:t>
            </a:r>
            <a:r>
              <a:rPr sz="6400" dirty="0"/>
              <a:t> и </a:t>
            </a:r>
            <a:r>
              <a:rPr sz="6400" dirty="0" err="1"/>
              <a:t>переподготовка</a:t>
            </a:r>
            <a:r>
              <a:rPr sz="6400" dirty="0"/>
              <a:t> (в </a:t>
            </a:r>
            <a:r>
              <a:rPr sz="6400" dirty="0" err="1"/>
              <a:t>необходимых</a:t>
            </a:r>
            <a:r>
              <a:rPr sz="6400" dirty="0"/>
              <a:t> </a:t>
            </a:r>
            <a:r>
              <a:rPr sz="6400" dirty="0" err="1"/>
              <a:t>случаях</a:t>
            </a:r>
            <a:r>
              <a:rPr sz="6400" dirty="0"/>
              <a:t>) </a:t>
            </a:r>
            <a:r>
              <a:rPr sz="6400" dirty="0" err="1"/>
              <a:t>участников</a:t>
            </a:r>
            <a:r>
              <a:rPr sz="6400" dirty="0"/>
              <a:t>. </a:t>
            </a:r>
            <a:r>
              <a:rPr sz="6400" dirty="0" err="1"/>
              <a:t>Организация</a:t>
            </a:r>
            <a:r>
              <a:rPr sz="6400" dirty="0"/>
              <a:t> </a:t>
            </a:r>
            <a:r>
              <a:rPr sz="6400" dirty="0" err="1"/>
              <a:t>семинаров</a:t>
            </a:r>
            <a:r>
              <a:rPr sz="6400" dirty="0"/>
              <a:t>, </a:t>
            </a:r>
            <a:r>
              <a:rPr sz="6400" dirty="0" err="1"/>
              <a:t>тренингов</a:t>
            </a:r>
            <a:r>
              <a:rPr sz="6400" dirty="0"/>
              <a:t>, </a:t>
            </a:r>
            <a:r>
              <a:rPr sz="6400" dirty="0" err="1"/>
              <a:t>дискуссионных</a:t>
            </a:r>
            <a:r>
              <a:rPr sz="6400" dirty="0"/>
              <a:t> </a:t>
            </a:r>
            <a:r>
              <a:rPr sz="6400" dirty="0" err="1"/>
              <a:t>площадок</a:t>
            </a:r>
            <a:r>
              <a:rPr sz="6400" dirty="0"/>
              <a:t>, </a:t>
            </a:r>
            <a:r>
              <a:rPr sz="6400" dirty="0" err="1"/>
              <a:t>вебинаров</a:t>
            </a:r>
            <a:r>
              <a:rPr sz="6400" dirty="0"/>
              <a:t>, </a:t>
            </a:r>
            <a:r>
              <a:rPr sz="6400" dirty="0" err="1"/>
              <a:t>конкурсов</a:t>
            </a:r>
            <a:r>
              <a:rPr sz="6400" dirty="0"/>
              <a:t>, </a:t>
            </a:r>
            <a:r>
              <a:rPr sz="6400" dirty="0" err="1"/>
              <a:t>дистанционных</a:t>
            </a:r>
            <a:r>
              <a:rPr sz="6400" dirty="0"/>
              <a:t> </a:t>
            </a:r>
            <a:r>
              <a:rPr sz="6400" dirty="0" err="1"/>
              <a:t>курсов</a:t>
            </a:r>
            <a:r>
              <a:rPr sz="6400" dirty="0"/>
              <a:t> </a:t>
            </a:r>
            <a:r>
              <a:rPr sz="6400" dirty="0" err="1"/>
              <a:t>повышения</a:t>
            </a:r>
            <a:r>
              <a:rPr sz="6400" dirty="0"/>
              <a:t> </a:t>
            </a:r>
            <a:r>
              <a:rPr sz="6400" dirty="0" err="1"/>
              <a:t>квалификации</a:t>
            </a:r>
            <a:r>
              <a:rPr sz="6400" dirty="0"/>
              <a:t>, </a:t>
            </a:r>
            <a:r>
              <a:rPr sz="6400" dirty="0" err="1"/>
              <a:t>сетевых</a:t>
            </a:r>
            <a:r>
              <a:rPr sz="6400" dirty="0"/>
              <a:t> </a:t>
            </a:r>
            <a:r>
              <a:rPr sz="6400" dirty="0" err="1"/>
              <a:t>профессиональных</a:t>
            </a:r>
            <a:r>
              <a:rPr sz="6400" dirty="0"/>
              <a:t> </a:t>
            </a:r>
            <a:r>
              <a:rPr sz="6400" dirty="0" err="1"/>
              <a:t>сообществ</a:t>
            </a:r>
            <a:r>
              <a:rPr sz="640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Компоненты сетевого взаимодействия в системе профессионального образования:"/>
          <p:cNvSpPr txBox="1">
            <a:spLocks noGrp="1"/>
          </p:cNvSpPr>
          <p:nvPr>
            <p:ph type="title"/>
          </p:nvPr>
        </p:nvSpPr>
        <p:spPr>
          <a:xfrm>
            <a:off x="1174776" y="1097360"/>
            <a:ext cx="21823680" cy="2103120"/>
          </a:xfrm>
          <a:prstGeom prst="rect">
            <a:avLst/>
          </a:prstGeom>
        </p:spPr>
        <p:txBody>
          <a:bodyPr/>
          <a:lstStyle>
            <a:lvl1pPr indent="450000" algn="just" defTabSz="457200">
              <a:defRPr sz="5800" b="1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Компоненты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в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:</a:t>
            </a:r>
          </a:p>
        </p:txBody>
      </p:sp>
      <p:sp>
        <p:nvSpPr>
          <p:cNvPr id="151" name="3.Генерирование инновационных идей для образовательных и профессиональных практик, разработка методов, средств и организационных форм обучения, а также апробация новых технологий.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0693840"/>
          </a:xfrm>
          <a:prstGeom prst="rect">
            <a:avLst/>
          </a:prstGeom>
        </p:spPr>
        <p:txBody>
          <a:bodyPr/>
          <a:lstStyle>
            <a:lvl1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dirty="0" smtClean="0"/>
              <a:t>3.Генерирование </a:t>
            </a:r>
            <a:r>
              <a:rPr dirty="0" err="1"/>
              <a:t>инновационных</a:t>
            </a:r>
            <a:r>
              <a:rPr dirty="0"/>
              <a:t> </a:t>
            </a:r>
            <a:r>
              <a:rPr dirty="0" err="1"/>
              <a:t>идей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образовательных</a:t>
            </a:r>
            <a:r>
              <a:rPr dirty="0"/>
              <a:t> и </a:t>
            </a:r>
            <a:r>
              <a:rPr dirty="0" err="1"/>
              <a:t>профессиональных</a:t>
            </a:r>
            <a:r>
              <a:rPr dirty="0"/>
              <a:t> </a:t>
            </a:r>
            <a:r>
              <a:rPr dirty="0" err="1"/>
              <a:t>практик</a:t>
            </a:r>
            <a:r>
              <a:rPr dirty="0"/>
              <a:t>, </a:t>
            </a:r>
            <a:r>
              <a:rPr dirty="0" err="1"/>
              <a:t>разработка</a:t>
            </a:r>
            <a:r>
              <a:rPr dirty="0"/>
              <a:t> </a:t>
            </a:r>
            <a:r>
              <a:rPr dirty="0" err="1"/>
              <a:t>методов</a:t>
            </a:r>
            <a:r>
              <a:rPr dirty="0"/>
              <a:t>, </a:t>
            </a:r>
            <a:r>
              <a:rPr dirty="0" err="1"/>
              <a:t>средств</a:t>
            </a:r>
            <a:r>
              <a:rPr dirty="0"/>
              <a:t> и </a:t>
            </a:r>
            <a:r>
              <a:rPr dirty="0" err="1"/>
              <a:t>организационных</a:t>
            </a:r>
            <a:r>
              <a:rPr dirty="0"/>
              <a:t> </a:t>
            </a:r>
            <a:r>
              <a:rPr dirty="0" err="1"/>
              <a:t>форм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, а </a:t>
            </a:r>
            <a:r>
              <a:rPr dirty="0" err="1"/>
              <a:t>также</a:t>
            </a:r>
            <a:r>
              <a:rPr dirty="0"/>
              <a:t> </a:t>
            </a:r>
            <a:r>
              <a:rPr dirty="0" err="1"/>
              <a:t>апробация</a:t>
            </a:r>
            <a:r>
              <a:rPr dirty="0"/>
              <a:t> </a:t>
            </a:r>
            <a:r>
              <a:rPr dirty="0" err="1"/>
              <a:t>новых</a:t>
            </a:r>
            <a:r>
              <a:rPr dirty="0"/>
              <a:t> </a:t>
            </a:r>
            <a:r>
              <a:rPr dirty="0" err="1"/>
              <a:t>технологий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Компоненты сетевого взаимодействия в системе профессионального образования:"/>
          <p:cNvSpPr txBox="1">
            <a:spLocks noGrp="1"/>
          </p:cNvSpPr>
          <p:nvPr>
            <p:ph type="title"/>
          </p:nvPr>
        </p:nvSpPr>
        <p:spPr>
          <a:xfrm>
            <a:off x="1318792" y="1025352"/>
            <a:ext cx="21823680" cy="2103120"/>
          </a:xfrm>
          <a:prstGeom prst="rect">
            <a:avLst/>
          </a:prstGeom>
        </p:spPr>
        <p:txBody>
          <a:bodyPr/>
          <a:lstStyle>
            <a:lvl1pPr indent="450000" algn="just" defTabSz="457200">
              <a:defRPr sz="5800" b="1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Компоненты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в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:</a:t>
            </a:r>
          </a:p>
        </p:txBody>
      </p:sp>
      <p:sp>
        <p:nvSpPr>
          <p:cNvPr id="154" name="4.Формирование профессиональной идентичности, первичных трудовых умений и навыков, профессионального рефлексивно-аналитического опыта студентов, использование творческой энергии профессиональной молодежи для разработки и внедрения в профессиональные прак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09818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dirty="0" smtClean="0"/>
              <a:t>4.Формирование </a:t>
            </a:r>
            <a:r>
              <a:rPr dirty="0" err="1"/>
              <a:t>профессиональной</a:t>
            </a:r>
            <a:r>
              <a:rPr dirty="0"/>
              <a:t> </a:t>
            </a:r>
            <a:r>
              <a:rPr dirty="0" err="1"/>
              <a:t>идентичности</a:t>
            </a:r>
            <a:r>
              <a:rPr dirty="0"/>
              <a:t>, </a:t>
            </a:r>
            <a:r>
              <a:rPr dirty="0" err="1"/>
              <a:t>первичных</a:t>
            </a:r>
            <a:r>
              <a:rPr dirty="0"/>
              <a:t> </a:t>
            </a:r>
            <a:r>
              <a:rPr dirty="0" err="1"/>
              <a:t>трудовых</a:t>
            </a:r>
            <a:r>
              <a:rPr dirty="0"/>
              <a:t> </a:t>
            </a:r>
            <a:r>
              <a:rPr dirty="0" err="1"/>
              <a:t>умений</a:t>
            </a:r>
            <a:r>
              <a:rPr dirty="0"/>
              <a:t> и </a:t>
            </a:r>
            <a:r>
              <a:rPr dirty="0" err="1"/>
              <a:t>навыков</a:t>
            </a:r>
            <a:r>
              <a:rPr dirty="0"/>
              <a:t>,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рефлексивно-аналитического</a:t>
            </a:r>
            <a:r>
              <a:rPr dirty="0"/>
              <a:t> </a:t>
            </a:r>
            <a:r>
              <a:rPr dirty="0" err="1"/>
              <a:t>опыта</a:t>
            </a:r>
            <a:r>
              <a:rPr dirty="0"/>
              <a:t> </a:t>
            </a:r>
            <a:r>
              <a:rPr dirty="0" err="1"/>
              <a:t>студентов</a:t>
            </a:r>
            <a:r>
              <a:rPr dirty="0"/>
              <a:t>, </a:t>
            </a:r>
            <a:r>
              <a:rPr dirty="0" err="1"/>
              <a:t>использование</a:t>
            </a:r>
            <a:r>
              <a:rPr dirty="0"/>
              <a:t> </a:t>
            </a:r>
            <a:r>
              <a:rPr dirty="0" err="1"/>
              <a:t>творческой</a:t>
            </a:r>
            <a:r>
              <a:rPr dirty="0"/>
              <a:t> </a:t>
            </a:r>
            <a:r>
              <a:rPr dirty="0" err="1"/>
              <a:t>энергии</a:t>
            </a:r>
            <a:r>
              <a:rPr dirty="0"/>
              <a:t> </a:t>
            </a:r>
            <a:r>
              <a:rPr dirty="0" err="1"/>
              <a:t>профессиональной</a:t>
            </a:r>
            <a:r>
              <a:rPr dirty="0"/>
              <a:t> </a:t>
            </a:r>
            <a:r>
              <a:rPr dirty="0" err="1"/>
              <a:t>молодежи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разработки</a:t>
            </a:r>
            <a:r>
              <a:rPr dirty="0"/>
              <a:t> и </a:t>
            </a:r>
            <a:r>
              <a:rPr dirty="0" err="1"/>
              <a:t>внедрения</a:t>
            </a:r>
            <a:r>
              <a:rPr dirty="0"/>
              <a:t> в </a:t>
            </a:r>
            <a:r>
              <a:rPr dirty="0" err="1"/>
              <a:t>профессиональные</a:t>
            </a:r>
            <a:r>
              <a:rPr dirty="0"/>
              <a:t> </a:t>
            </a:r>
            <a:r>
              <a:rPr dirty="0" err="1"/>
              <a:t>практики</a:t>
            </a:r>
            <a:r>
              <a:rPr dirty="0"/>
              <a:t> </a:t>
            </a:r>
            <a:r>
              <a:rPr dirty="0" err="1"/>
              <a:t>соответствующих</a:t>
            </a:r>
            <a:r>
              <a:rPr dirty="0"/>
              <a:t> </a:t>
            </a:r>
            <a:r>
              <a:rPr dirty="0" err="1"/>
              <a:t>требованиям</a:t>
            </a:r>
            <a:r>
              <a:rPr dirty="0"/>
              <a:t> </a:t>
            </a:r>
            <a:r>
              <a:rPr dirty="0" err="1"/>
              <a:t>времени</a:t>
            </a:r>
            <a:r>
              <a:rPr dirty="0"/>
              <a:t> </a:t>
            </a:r>
            <a:r>
              <a:rPr dirty="0" err="1"/>
              <a:t>инновационных</a:t>
            </a:r>
            <a:r>
              <a:rPr dirty="0"/>
              <a:t> </a:t>
            </a:r>
            <a:r>
              <a:rPr dirty="0" err="1"/>
              <a:t>проектов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Необходимо ответить на вопросы: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1" cy="1730406"/>
          </a:xfrm>
          <a:prstGeom prst="rect">
            <a:avLst/>
          </a:prstGeom>
        </p:spPr>
        <p:txBody>
          <a:bodyPr/>
          <a:lstStyle>
            <a:lvl1pPr indent="350999" algn="just" defTabSz="350672">
              <a:lnSpc>
                <a:spcPct val="115000"/>
              </a:lnSpc>
              <a:spcBef>
                <a:spcPts val="700"/>
              </a:spcBef>
              <a:defRPr sz="4992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Необходимо ответить на вопросы:</a:t>
            </a:r>
          </a:p>
        </p:txBody>
      </p:sp>
      <p:sp>
        <p:nvSpPr>
          <p:cNvPr id="157" name="На реализацию какого социального заказа ориентировано сетевое взаимодействие?…"/>
          <p:cNvSpPr txBox="1">
            <a:spLocks noGrp="1"/>
          </p:cNvSpPr>
          <p:nvPr>
            <p:ph type="body" idx="1"/>
          </p:nvPr>
        </p:nvSpPr>
        <p:spPr>
          <a:xfrm>
            <a:off x="1689100" y="1697266"/>
            <a:ext cx="21005800" cy="1074873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85572" marR="1061719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На реализацию какого социального заказа ориентировано сетевое взаимодействие?</a:t>
            </a:r>
          </a:p>
          <a:p>
            <a:pPr marL="385572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Какие цели и задачи могут быть решены в процессе сетевого взаимодействия?</a:t>
            </a:r>
          </a:p>
          <a:p>
            <a:pPr marL="385572" marR="391159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Какие основные направления образовательной деятельности реализуются в процессе сетевого взаимодействия?</a:t>
            </a:r>
          </a:p>
          <a:p>
            <a:pPr marL="385572" marR="257047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Какие методы, приемы, средства, организационные формы могут быть использованы в сетевом взаимодействии?</a:t>
            </a:r>
          </a:p>
          <a:p>
            <a:pPr marL="385572" marR="670559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Что входит в комплекс необходимых условий для организации сетевого взаимодействия?</a:t>
            </a:r>
          </a:p>
          <a:p>
            <a:pPr marL="385572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Как осуществляется управление сетевым взаимодействием?</a:t>
            </a:r>
          </a:p>
          <a:p>
            <a:pPr marL="385572" indent="-184403" algn="just" defTabSz="395630">
              <a:spcBef>
                <a:spcPts val="0"/>
              </a:spcBef>
              <a:buSzPct val="83333"/>
              <a:buFont typeface="Symbol"/>
              <a:buChar char="·"/>
              <a:tabLst>
                <a:tab pos="393700" algn="l"/>
              </a:tabLst>
              <a:defRPr sz="5632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>
                <a:solidFill>
                  <a:srgbClr val="00000A"/>
                </a:solidFill>
                <a:uFill>
                  <a:solidFill>
                    <a:srgbClr val="00000A"/>
                  </a:solidFill>
                </a:uFill>
              </a:rPr>
              <a:t>Какие результаты могут быть получены в процессе сетевого взаимодействия?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СЕТЕВОЕ ВЗАИМОДЕЙСТВИЕ КАК ФАКТОР СОВЕРШЕНСТВОВАНИЯ СОДЕРЖАНИЯ ОПОП И ПРАКТИКИ СТУДЕНТОВ ВУЗА КУЛЬТУРЫ"/>
          <p:cNvSpPr txBox="1">
            <a:spLocks noGrp="1"/>
          </p:cNvSpPr>
          <p:nvPr>
            <p:ph type="title"/>
          </p:nvPr>
        </p:nvSpPr>
        <p:spPr>
          <a:xfrm>
            <a:off x="814736" y="1025352"/>
            <a:ext cx="22466496" cy="1399876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449580">
              <a:lnSpc>
                <a:spcPct val="115000"/>
              </a:lnSpc>
              <a:spcBef>
                <a:spcPts val="1000"/>
              </a:spcBef>
              <a:defRPr sz="3400" b="1">
                <a:solidFill>
                  <a:schemeClr val="accent1">
                    <a:hueOff val="114395"/>
                    <a:lumOff val="-24975"/>
                  </a:schemeClr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СЕТЕВОЕ ВЗАИМОДЕЙСТВИЕ КАК ФАКТОР СОВЕРШЕНСТВОВАНИЯ СОДЕРЖАНИЯ ОПОП И ПРАКТИКИ СТУДЕНТОВ ВУЗА КУЛЬТУРЫ</a:t>
            </a:r>
          </a:p>
        </p:txBody>
      </p:sp>
      <p:sp>
        <p:nvSpPr>
          <p:cNvPr id="124" name="Под термином «сеть» понимается совокупность учреждений, объединенных общими целями, имеющих определенные ресурсы для достижения этих целей и единый центр управления."/>
          <p:cNvSpPr txBox="1">
            <a:spLocks noGrp="1"/>
          </p:cNvSpPr>
          <p:nvPr>
            <p:ph type="body" idx="1"/>
          </p:nvPr>
        </p:nvSpPr>
        <p:spPr>
          <a:xfrm>
            <a:off x="1174776" y="1097360"/>
            <a:ext cx="21823680" cy="103338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indent="283499" algn="just" defTabSz="288036">
              <a:spcBef>
                <a:spcPts val="0"/>
              </a:spcBef>
              <a:buSzTx/>
              <a:buNone/>
              <a:defRPr sz="1033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283499" algn="just" defTabSz="288036">
              <a:spcBef>
                <a:spcPts val="0"/>
              </a:spcBef>
              <a:buSzTx/>
              <a:buNone/>
              <a:defRPr sz="1033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283499" algn="just" defTabSz="288036">
              <a:spcBef>
                <a:spcPts val="0"/>
              </a:spcBef>
              <a:buSzTx/>
              <a:buNone/>
              <a:defRPr sz="10332"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 smtClean="0"/>
              <a:t>Под</a:t>
            </a:r>
            <a:r>
              <a:rPr dirty="0" smtClean="0"/>
              <a:t> </a:t>
            </a:r>
            <a:r>
              <a:rPr dirty="0" err="1"/>
              <a:t>термином</a:t>
            </a:r>
            <a:r>
              <a:rPr dirty="0"/>
              <a:t> «</a:t>
            </a:r>
            <a:r>
              <a:rPr i="1" dirty="0" err="1"/>
              <a:t>сеть</a:t>
            </a:r>
            <a:r>
              <a:rPr dirty="0"/>
              <a:t>» </a:t>
            </a:r>
            <a:r>
              <a:rPr dirty="0" err="1"/>
              <a:t>понимается</a:t>
            </a:r>
            <a:r>
              <a:rPr dirty="0"/>
              <a:t> </a:t>
            </a:r>
            <a:r>
              <a:rPr dirty="0" err="1"/>
              <a:t>совокупность</a:t>
            </a:r>
            <a:r>
              <a:rPr dirty="0"/>
              <a:t> </a:t>
            </a:r>
            <a:r>
              <a:rPr dirty="0" err="1"/>
              <a:t>учреждений</a:t>
            </a:r>
            <a:r>
              <a:rPr dirty="0"/>
              <a:t>, </a:t>
            </a:r>
            <a:r>
              <a:rPr dirty="0" err="1"/>
              <a:t>объединенных</a:t>
            </a:r>
            <a:r>
              <a:rPr dirty="0"/>
              <a:t> </a:t>
            </a:r>
            <a:r>
              <a:rPr dirty="0" err="1"/>
              <a:t>общими</a:t>
            </a:r>
            <a:r>
              <a:rPr dirty="0"/>
              <a:t> </a:t>
            </a:r>
            <a:r>
              <a:rPr dirty="0" err="1"/>
              <a:t>целями</a:t>
            </a:r>
            <a:r>
              <a:rPr dirty="0"/>
              <a:t>, </a:t>
            </a:r>
            <a:r>
              <a:rPr dirty="0" err="1"/>
              <a:t>имеющих</a:t>
            </a:r>
            <a:r>
              <a:rPr dirty="0"/>
              <a:t> </a:t>
            </a:r>
            <a:r>
              <a:rPr dirty="0" err="1"/>
              <a:t>определенные</a:t>
            </a:r>
            <a:r>
              <a:rPr dirty="0"/>
              <a:t> </a:t>
            </a:r>
            <a:r>
              <a:rPr dirty="0" err="1"/>
              <a:t>ресурсы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достижения</a:t>
            </a:r>
            <a:r>
              <a:rPr dirty="0"/>
              <a:t> </a:t>
            </a:r>
            <a:r>
              <a:rPr dirty="0" err="1"/>
              <a:t>этих</a:t>
            </a:r>
            <a:r>
              <a:rPr dirty="0"/>
              <a:t> </a:t>
            </a:r>
            <a:r>
              <a:rPr dirty="0" err="1"/>
              <a:t>целей</a:t>
            </a:r>
            <a:r>
              <a:rPr dirty="0"/>
              <a:t> и </a:t>
            </a:r>
            <a:r>
              <a:rPr dirty="0" err="1"/>
              <a:t>единый</a:t>
            </a:r>
            <a:r>
              <a:rPr dirty="0"/>
              <a:t> </a:t>
            </a:r>
            <a:r>
              <a:rPr dirty="0" err="1"/>
              <a:t>центр</a:t>
            </a:r>
            <a:r>
              <a:rPr dirty="0"/>
              <a:t> </a:t>
            </a:r>
            <a:r>
              <a:rPr dirty="0" err="1"/>
              <a:t>управления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СЕТЕВОЕ ВЗАИМОДЕЙСТВИЕ КАК ФАКТОР СОВЕРШЕНСТВОВАНИЯ СОДЕРЖАНИЯ ОПОП И ПРАКТИКИ СТУДЕНТОВ ВУЗА КУЛЬТУРЫ"/>
          <p:cNvSpPr txBox="1">
            <a:spLocks noGrp="1"/>
          </p:cNvSpPr>
          <p:nvPr>
            <p:ph type="title"/>
          </p:nvPr>
        </p:nvSpPr>
        <p:spPr>
          <a:xfrm>
            <a:off x="1174776" y="881336"/>
            <a:ext cx="21823680" cy="2103120"/>
          </a:xfrm>
          <a:prstGeom prst="rect">
            <a:avLst/>
          </a:prstGeom>
        </p:spPr>
        <p:txBody>
          <a:bodyPr/>
          <a:lstStyle>
            <a:lvl1pPr defTabSz="449580">
              <a:lnSpc>
                <a:spcPct val="115000"/>
              </a:lnSpc>
              <a:spcBef>
                <a:spcPts val="1000"/>
              </a:spcBef>
              <a:defRPr sz="3400" b="1">
                <a:solidFill>
                  <a:schemeClr val="accent1">
                    <a:hueOff val="114395"/>
                    <a:lumOff val="-24975"/>
                  </a:schemeClr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СЕТЕВОЕ ВЗАИМОДЕЙСТВИЕ КАК ФАКТОР СОВЕРШЕНСТВОВАНИЯ СОДЕРЖАНИЯ ОПОП И ПРАКТИКИ СТУДЕНТОВ ВУЗА КУЛЬТУРЫ</a:t>
            </a:r>
          </a:p>
        </p:txBody>
      </p:sp>
      <p:sp>
        <p:nvSpPr>
          <p:cNvPr id="127" name="Статья 15, часть 1 Федерального закона No 273-ФЗ «Об образовании в Российской Федерации» от 29 декабря 2012 г.:…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1269904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indent="332999" algn="just" defTabSz="332689">
              <a:spcBef>
                <a:spcPts val="0"/>
              </a:spcBef>
              <a:buSzTx/>
              <a:buNone/>
              <a:defRPr sz="4736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332999" algn="just" defTabSz="332689">
              <a:spcBef>
                <a:spcPts val="0"/>
              </a:spcBef>
              <a:buSzTx/>
              <a:buNone/>
              <a:defRPr sz="4736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332999" algn="just" defTabSz="332689">
              <a:spcBef>
                <a:spcPts val="0"/>
              </a:spcBef>
              <a:buSzTx/>
              <a:buNone/>
              <a:defRPr sz="4736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332999" algn="just" defTabSz="332689">
              <a:spcBef>
                <a:spcPts val="0"/>
              </a:spcBef>
              <a:buSzTx/>
              <a:buNone/>
              <a:defRPr sz="4736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332999" algn="just" defTabSz="332689">
              <a:spcBef>
                <a:spcPts val="0"/>
              </a:spcBef>
              <a:buSzTx/>
              <a:buNone/>
              <a:defRPr sz="4736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 smtClean="0"/>
              <a:t>Статья</a:t>
            </a:r>
            <a:r>
              <a:rPr dirty="0" smtClean="0"/>
              <a:t> </a:t>
            </a:r>
            <a:r>
              <a:rPr dirty="0"/>
              <a:t>15, </a:t>
            </a:r>
            <a:r>
              <a:rPr dirty="0" err="1"/>
              <a:t>часть</a:t>
            </a:r>
            <a:r>
              <a:rPr dirty="0"/>
              <a:t> 1 </a:t>
            </a:r>
            <a:r>
              <a:rPr dirty="0" err="1"/>
              <a:t>Федерального</a:t>
            </a:r>
            <a:r>
              <a:rPr dirty="0"/>
              <a:t> </a:t>
            </a:r>
            <a:r>
              <a:rPr dirty="0" err="1"/>
              <a:t>закона</a:t>
            </a:r>
            <a:r>
              <a:rPr dirty="0"/>
              <a:t> No 273-ФЗ «</a:t>
            </a:r>
            <a:r>
              <a:rPr dirty="0" err="1"/>
              <a:t>Об</a:t>
            </a:r>
            <a:r>
              <a:rPr dirty="0"/>
              <a:t> </a:t>
            </a:r>
            <a:r>
              <a:rPr dirty="0" err="1"/>
              <a:t>образовании</a:t>
            </a:r>
            <a:r>
              <a:rPr dirty="0"/>
              <a:t> в </a:t>
            </a:r>
            <a:r>
              <a:rPr dirty="0" err="1"/>
              <a:t>Российскои</a:t>
            </a:r>
            <a:r>
              <a:rPr dirty="0"/>
              <a:t>̆ </a:t>
            </a:r>
            <a:r>
              <a:rPr dirty="0" err="1"/>
              <a:t>Федерации</a:t>
            </a:r>
            <a:r>
              <a:rPr dirty="0"/>
              <a:t>» </a:t>
            </a:r>
            <a:r>
              <a:rPr dirty="0" err="1"/>
              <a:t>от</a:t>
            </a:r>
            <a:r>
              <a:rPr dirty="0"/>
              <a:t> 29 </a:t>
            </a:r>
            <a:r>
              <a:rPr dirty="0" err="1"/>
              <a:t>декабря</a:t>
            </a:r>
            <a:r>
              <a:rPr dirty="0"/>
              <a:t> 2012 г.:</a:t>
            </a:r>
          </a:p>
          <a:p>
            <a:pPr marL="0" indent="0" algn="just" defTabSz="332689">
              <a:spcBef>
                <a:spcPts val="0"/>
              </a:spcBef>
              <a:buSzTx/>
              <a:buNone/>
              <a:defRPr sz="4736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«</a:t>
            </a:r>
            <a:r>
              <a:rPr dirty="0" err="1"/>
              <a:t>Сетевая</a:t>
            </a:r>
            <a:r>
              <a:rPr dirty="0"/>
              <a:t> </a:t>
            </a:r>
            <a:r>
              <a:rPr dirty="0" err="1"/>
              <a:t>форма</a:t>
            </a:r>
            <a:r>
              <a:rPr dirty="0"/>
              <a:t>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образовательных</a:t>
            </a:r>
            <a:r>
              <a:rPr dirty="0"/>
              <a:t> </a:t>
            </a:r>
            <a:r>
              <a:rPr dirty="0" err="1"/>
              <a:t>программ</a:t>
            </a:r>
            <a:r>
              <a:rPr dirty="0"/>
              <a:t> (</a:t>
            </a:r>
            <a:r>
              <a:rPr dirty="0" err="1"/>
              <a:t>далее</a:t>
            </a:r>
            <a:r>
              <a:rPr dirty="0"/>
              <a:t> – </a:t>
            </a:r>
            <a:r>
              <a:rPr dirty="0" err="1"/>
              <a:t>сетевая</a:t>
            </a:r>
            <a:r>
              <a:rPr dirty="0"/>
              <a:t> </a:t>
            </a:r>
            <a:r>
              <a:rPr dirty="0" err="1"/>
              <a:t>форма</a:t>
            </a:r>
            <a:r>
              <a:rPr dirty="0"/>
              <a:t>) </a:t>
            </a:r>
            <a:r>
              <a:rPr dirty="0" err="1"/>
              <a:t>обеспечивает</a:t>
            </a:r>
            <a:r>
              <a:rPr dirty="0"/>
              <a:t> </a:t>
            </a:r>
            <a:r>
              <a:rPr dirty="0" err="1"/>
              <a:t>возможность</a:t>
            </a:r>
            <a:r>
              <a:rPr dirty="0"/>
              <a:t> </a:t>
            </a:r>
            <a:r>
              <a:rPr dirty="0" err="1"/>
              <a:t>освоения</a:t>
            </a:r>
            <a:r>
              <a:rPr dirty="0"/>
              <a:t> </a:t>
            </a:r>
            <a:r>
              <a:rPr dirty="0" err="1"/>
              <a:t>обучающимся</a:t>
            </a:r>
            <a:r>
              <a:rPr dirty="0"/>
              <a:t> </a:t>
            </a:r>
            <a:r>
              <a:rPr dirty="0" err="1"/>
              <a:t>образовательнои</a:t>
            </a:r>
            <a:r>
              <a:rPr dirty="0"/>
              <a:t>̆ </a:t>
            </a:r>
            <a:r>
              <a:rPr dirty="0" err="1"/>
              <a:t>программы</a:t>
            </a:r>
            <a:r>
              <a:rPr dirty="0"/>
              <a:t> с </a:t>
            </a:r>
            <a:r>
              <a:rPr dirty="0" err="1"/>
              <a:t>использованием</a:t>
            </a:r>
            <a:r>
              <a:rPr dirty="0"/>
              <a:t> </a:t>
            </a:r>
            <a:r>
              <a:rPr dirty="0" err="1"/>
              <a:t>ресурсов</a:t>
            </a:r>
            <a:r>
              <a:rPr dirty="0"/>
              <a:t> </a:t>
            </a:r>
            <a:r>
              <a:rPr dirty="0" err="1"/>
              <a:t>нескольких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̆…</a:t>
            </a:r>
          </a:p>
          <a:p>
            <a:pPr marL="0" indent="332999" algn="just" defTabSz="332689">
              <a:spcBef>
                <a:spcPts val="0"/>
              </a:spcBef>
              <a:buSzTx/>
              <a:buNone/>
              <a:defRPr sz="4736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/>
              <a:t>«В </a:t>
            </a:r>
            <a:r>
              <a:rPr dirty="0" err="1"/>
              <a:t>реализации</a:t>
            </a:r>
            <a:r>
              <a:rPr dirty="0"/>
              <a:t> </a:t>
            </a:r>
            <a:r>
              <a:rPr dirty="0" err="1"/>
              <a:t>образовательных</a:t>
            </a:r>
            <a:r>
              <a:rPr dirty="0"/>
              <a:t> </a:t>
            </a:r>
            <a:r>
              <a:rPr dirty="0" err="1"/>
              <a:t>программ</a:t>
            </a:r>
            <a:r>
              <a:rPr dirty="0"/>
              <a:t> с </a:t>
            </a:r>
            <a:r>
              <a:rPr dirty="0" err="1"/>
              <a:t>использованием</a:t>
            </a:r>
            <a:r>
              <a:rPr dirty="0"/>
              <a:t> </a:t>
            </a:r>
            <a:r>
              <a:rPr dirty="0" err="1"/>
              <a:t>сетевои</a:t>
            </a:r>
            <a:r>
              <a:rPr dirty="0"/>
              <a:t>̆ </a:t>
            </a:r>
            <a:r>
              <a:rPr dirty="0" err="1"/>
              <a:t>формы</a:t>
            </a:r>
            <a:r>
              <a:rPr dirty="0"/>
              <a:t> </a:t>
            </a:r>
            <a:r>
              <a:rPr dirty="0" err="1"/>
              <a:t>наряду</a:t>
            </a:r>
            <a:r>
              <a:rPr dirty="0"/>
              <a:t> с </a:t>
            </a:r>
            <a:r>
              <a:rPr dirty="0" err="1"/>
              <a:t>организациями</a:t>
            </a:r>
            <a:r>
              <a:rPr dirty="0"/>
              <a:t>, </a:t>
            </a:r>
            <a:r>
              <a:rPr dirty="0" err="1"/>
              <a:t>осуществляющими</a:t>
            </a:r>
            <a:r>
              <a:rPr dirty="0"/>
              <a:t> </a:t>
            </a:r>
            <a:r>
              <a:rPr dirty="0" err="1"/>
              <a:t>образовательную</a:t>
            </a:r>
            <a:r>
              <a:rPr dirty="0"/>
              <a:t> </a:t>
            </a:r>
            <a:r>
              <a:rPr dirty="0" err="1"/>
              <a:t>деятельность</a:t>
            </a:r>
            <a:r>
              <a:rPr dirty="0"/>
              <a:t>, </a:t>
            </a:r>
            <a:r>
              <a:rPr dirty="0" err="1"/>
              <a:t>также</a:t>
            </a:r>
            <a:r>
              <a:rPr dirty="0"/>
              <a:t> </a:t>
            </a:r>
            <a:r>
              <a:rPr dirty="0" err="1"/>
              <a:t>могут</a:t>
            </a:r>
            <a:r>
              <a:rPr dirty="0"/>
              <a:t> </a:t>
            </a:r>
            <a:r>
              <a:rPr dirty="0" err="1"/>
              <a:t>участвовать</a:t>
            </a:r>
            <a:r>
              <a:rPr dirty="0"/>
              <a:t> </a:t>
            </a:r>
            <a:r>
              <a:rPr dirty="0" err="1"/>
              <a:t>научные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, </a:t>
            </a:r>
            <a:r>
              <a:rPr dirty="0" err="1"/>
              <a:t>медицинские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, </a:t>
            </a:r>
            <a:r>
              <a:rPr dirty="0" err="1"/>
              <a:t>организации</a:t>
            </a:r>
            <a:r>
              <a:rPr dirty="0"/>
              <a:t> </a:t>
            </a:r>
            <a:r>
              <a:rPr dirty="0" err="1"/>
              <a:t>культуры</a:t>
            </a:r>
            <a:r>
              <a:rPr dirty="0"/>
              <a:t>, </a:t>
            </a:r>
            <a:r>
              <a:rPr dirty="0" err="1"/>
              <a:t>физкультурно-спортивные</a:t>
            </a:r>
            <a:r>
              <a:rPr dirty="0"/>
              <a:t> и </a:t>
            </a:r>
            <a:r>
              <a:rPr dirty="0" err="1"/>
              <a:t>иные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, </a:t>
            </a:r>
            <a:r>
              <a:rPr dirty="0" err="1"/>
              <a:t>обладающие</a:t>
            </a:r>
            <a:r>
              <a:rPr dirty="0"/>
              <a:t> </a:t>
            </a:r>
            <a:r>
              <a:rPr dirty="0" err="1"/>
              <a:t>ресурсами</a:t>
            </a:r>
            <a:r>
              <a:rPr dirty="0"/>
              <a:t>, </a:t>
            </a:r>
            <a:r>
              <a:rPr dirty="0" err="1"/>
              <a:t>необходимыми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осуществления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, </a:t>
            </a:r>
            <a:r>
              <a:rPr dirty="0" err="1"/>
              <a:t>проведения</a:t>
            </a:r>
            <a:r>
              <a:rPr dirty="0"/>
              <a:t> </a:t>
            </a:r>
            <a:r>
              <a:rPr dirty="0" err="1"/>
              <a:t>учебнои</a:t>
            </a:r>
            <a:r>
              <a:rPr dirty="0"/>
              <a:t>̆ и </a:t>
            </a:r>
            <a:r>
              <a:rPr dirty="0" err="1"/>
              <a:t>производственнои</a:t>
            </a:r>
            <a:r>
              <a:rPr dirty="0"/>
              <a:t>̆ </a:t>
            </a:r>
            <a:r>
              <a:rPr dirty="0" err="1"/>
              <a:t>практики</a:t>
            </a:r>
            <a:r>
              <a:rPr dirty="0"/>
              <a:t> и </a:t>
            </a:r>
            <a:r>
              <a:rPr dirty="0" err="1"/>
              <a:t>осуществления</a:t>
            </a:r>
            <a:r>
              <a:rPr dirty="0"/>
              <a:t> </a:t>
            </a:r>
            <a:r>
              <a:rPr dirty="0" err="1"/>
              <a:t>иных</a:t>
            </a:r>
            <a:r>
              <a:rPr dirty="0"/>
              <a:t> </a:t>
            </a:r>
            <a:r>
              <a:rPr dirty="0" err="1"/>
              <a:t>видов</a:t>
            </a:r>
            <a:r>
              <a:rPr dirty="0"/>
              <a:t> </a:t>
            </a:r>
            <a:r>
              <a:rPr dirty="0" err="1"/>
              <a:t>учебнои</a:t>
            </a:r>
            <a:r>
              <a:rPr dirty="0"/>
              <a:t>̆ </a:t>
            </a:r>
            <a:r>
              <a:rPr dirty="0" err="1"/>
              <a:t>деятельности</a:t>
            </a:r>
            <a:r>
              <a:rPr dirty="0"/>
              <a:t>, </a:t>
            </a:r>
            <a:r>
              <a:rPr dirty="0" err="1"/>
              <a:t>предусмотренных</a:t>
            </a:r>
            <a:r>
              <a:rPr dirty="0"/>
              <a:t> </a:t>
            </a:r>
            <a:r>
              <a:rPr dirty="0" err="1"/>
              <a:t>соответствующеи</a:t>
            </a:r>
            <a:r>
              <a:rPr dirty="0"/>
              <a:t>̆ </a:t>
            </a:r>
            <a:r>
              <a:rPr dirty="0" err="1"/>
              <a:t>образовательнои</a:t>
            </a:r>
            <a:r>
              <a:rPr dirty="0"/>
              <a:t>̆ </a:t>
            </a:r>
            <a:r>
              <a:rPr dirty="0" err="1"/>
              <a:t>программои</a:t>
            </a:r>
            <a:r>
              <a:rPr dirty="0"/>
              <a:t>̆»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СЕТЕВОЕ ВЗАИМОДЕЙСТВИЕ КАК ФАКТОР СОВЕРШЕНСТВОВАНИЯ СОДЕРЖАНИЯ ОПОП И ПРАКТИКИ СТУДЕНТОВ ВУЗА КУЛЬТУРЫ"/>
          <p:cNvSpPr txBox="1">
            <a:spLocks noGrp="1"/>
          </p:cNvSpPr>
          <p:nvPr>
            <p:ph type="title"/>
          </p:nvPr>
        </p:nvSpPr>
        <p:spPr>
          <a:xfrm>
            <a:off x="1534816" y="881336"/>
            <a:ext cx="21823680" cy="1639348"/>
          </a:xfrm>
          <a:prstGeom prst="rect">
            <a:avLst/>
          </a:prstGeom>
        </p:spPr>
        <p:txBody>
          <a:bodyPr/>
          <a:lstStyle>
            <a:lvl1pPr defTabSz="449580">
              <a:lnSpc>
                <a:spcPct val="115000"/>
              </a:lnSpc>
              <a:spcBef>
                <a:spcPts val="1000"/>
              </a:spcBef>
              <a:defRPr sz="3400" b="1">
                <a:solidFill>
                  <a:schemeClr val="accent1">
                    <a:hueOff val="114395"/>
                    <a:lumOff val="-24975"/>
                  </a:schemeClr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/>
              <a:t>СЕТЕВОЕ ВЗАИМОДЕЙСТВИЕ КАК ФАКТОР СОВЕРШЕНСТВОВАНИЯ СОДЕРЖАНИЯ ОПОП И ПРАКТИКИ СТУДЕНТОВ ВУЗА КУЛЬТУРЫ</a:t>
            </a:r>
          </a:p>
        </p:txBody>
      </p:sp>
      <p:sp>
        <p:nvSpPr>
          <p:cNvPr id="130" name="Принципы сетевого взаимодействия:…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090986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436500" algn="just" defTabSz="436092">
              <a:spcBef>
                <a:spcPts val="0"/>
              </a:spcBef>
              <a:buSzTx/>
              <a:buNone/>
              <a:defRPr sz="6208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436500" algn="just" defTabSz="436092">
              <a:spcBef>
                <a:spcPts val="0"/>
              </a:spcBef>
              <a:buSzTx/>
              <a:buNone/>
              <a:defRPr sz="6208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436500" algn="just" defTabSz="436092">
              <a:spcBef>
                <a:spcPts val="0"/>
              </a:spcBef>
              <a:buSzTx/>
              <a:buNone/>
              <a:defRPr sz="6208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436500" algn="just" defTabSz="436092">
              <a:spcBef>
                <a:spcPts val="0"/>
              </a:spcBef>
              <a:buSzTx/>
              <a:buNone/>
              <a:defRPr sz="6208" b="1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 smtClean="0"/>
              <a:t>Принципы</a:t>
            </a:r>
            <a:r>
              <a:rPr dirty="0" smtClean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взаимодействия</a:t>
            </a:r>
            <a:r>
              <a:rPr dirty="0"/>
              <a:t>:</a:t>
            </a:r>
          </a:p>
          <a:p>
            <a:pPr marL="1257766" indent="-821266" algn="just" defTabSz="436092">
              <a:spcBef>
                <a:spcPts val="0"/>
              </a:spcBef>
              <a:defRPr sz="6208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наличие</a:t>
            </a:r>
            <a:r>
              <a:rPr dirty="0"/>
              <a:t> </a:t>
            </a:r>
            <a:r>
              <a:rPr dirty="0" err="1"/>
              <a:t>объединяющеи</a:t>
            </a:r>
            <a:r>
              <a:rPr dirty="0"/>
              <a:t>̆ </a:t>
            </a:r>
            <a:r>
              <a:rPr smtClean="0"/>
              <a:t>цели;</a:t>
            </a:r>
            <a:endParaRPr dirty="0"/>
          </a:p>
          <a:p>
            <a:pPr marL="1257766" indent="-821266" algn="just" defTabSz="436092">
              <a:spcBef>
                <a:spcPts val="0"/>
              </a:spcBef>
              <a:defRPr sz="6208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двусторонняя</a:t>
            </a:r>
            <a:r>
              <a:rPr dirty="0"/>
              <a:t> </a:t>
            </a:r>
            <a:r>
              <a:rPr dirty="0" err="1"/>
              <a:t>полезность</a:t>
            </a:r>
            <a:r>
              <a:rPr dirty="0"/>
              <a:t>, </a:t>
            </a:r>
            <a:r>
              <a:rPr dirty="0" err="1"/>
              <a:t>взаимная</a:t>
            </a:r>
            <a:r>
              <a:rPr dirty="0"/>
              <a:t> </a:t>
            </a:r>
            <a:r>
              <a:rPr dirty="0" err="1"/>
              <a:t>выгода</a:t>
            </a:r>
            <a:r>
              <a:rPr dirty="0"/>
              <a:t> – </a:t>
            </a:r>
            <a:r>
              <a:rPr dirty="0" err="1"/>
              <a:t>решение</a:t>
            </a:r>
            <a:r>
              <a:rPr dirty="0"/>
              <a:t> в </a:t>
            </a:r>
            <a:r>
              <a:rPr dirty="0" err="1"/>
              <a:t>процессе</a:t>
            </a:r>
            <a:r>
              <a:rPr dirty="0"/>
              <a:t> </a:t>
            </a:r>
            <a:r>
              <a:rPr dirty="0" err="1"/>
              <a:t>взаимодействия</a:t>
            </a:r>
            <a:r>
              <a:rPr dirty="0"/>
              <a:t> </a:t>
            </a:r>
            <a:r>
              <a:rPr dirty="0" err="1"/>
              <a:t>задач</a:t>
            </a:r>
            <a:r>
              <a:rPr dirty="0"/>
              <a:t>, </a:t>
            </a:r>
            <a:r>
              <a:rPr dirty="0" err="1"/>
              <a:t>стоящих</a:t>
            </a:r>
            <a:r>
              <a:rPr dirty="0"/>
              <a:t> </a:t>
            </a:r>
            <a:r>
              <a:rPr dirty="0" err="1"/>
              <a:t>перед</a:t>
            </a:r>
            <a:r>
              <a:rPr dirty="0"/>
              <a:t> </a:t>
            </a:r>
            <a:r>
              <a:rPr dirty="0" err="1"/>
              <a:t>всеми</a:t>
            </a:r>
            <a:r>
              <a:rPr dirty="0"/>
              <a:t> </a:t>
            </a:r>
            <a:r>
              <a:rPr dirty="0" err="1"/>
              <a:t>участниками</a:t>
            </a:r>
            <a:r>
              <a:rPr dirty="0"/>
              <a:t>;</a:t>
            </a:r>
          </a:p>
          <a:p>
            <a:pPr marL="1257766" indent="-821266" algn="just" defTabSz="436092">
              <a:spcBef>
                <a:spcPts val="0"/>
              </a:spcBef>
              <a:defRPr sz="6208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инновационность</a:t>
            </a:r>
            <a:r>
              <a:rPr dirty="0"/>
              <a:t> – </a:t>
            </a:r>
            <a:r>
              <a:rPr dirty="0" err="1"/>
              <a:t>разработка</a:t>
            </a:r>
            <a:r>
              <a:rPr dirty="0"/>
              <a:t> и </a:t>
            </a:r>
            <a:r>
              <a:rPr dirty="0" err="1"/>
              <a:t>внедрение</a:t>
            </a:r>
            <a:r>
              <a:rPr dirty="0"/>
              <a:t> </a:t>
            </a:r>
            <a:r>
              <a:rPr dirty="0" err="1"/>
              <a:t>новых</a:t>
            </a:r>
            <a:r>
              <a:rPr dirty="0"/>
              <a:t> </a:t>
            </a:r>
            <a:r>
              <a:rPr dirty="0" err="1"/>
              <a:t>технологий</a:t>
            </a:r>
            <a:r>
              <a:rPr dirty="0"/>
              <a:t>, </a:t>
            </a:r>
            <a:r>
              <a:rPr dirty="0" err="1"/>
              <a:t>идеи</a:t>
            </a:r>
            <a:r>
              <a:rPr dirty="0"/>
              <a:t>̆ и </a:t>
            </a:r>
            <a:r>
              <a:rPr dirty="0" err="1"/>
              <a:t>решении</a:t>
            </a:r>
            <a:r>
              <a:rPr dirty="0"/>
              <a:t>̆;</a:t>
            </a:r>
          </a:p>
          <a:p>
            <a:pPr marL="1257766" indent="-821266" algn="just" defTabSz="436092">
              <a:spcBef>
                <a:spcPts val="0"/>
              </a:spcBef>
              <a:defRPr sz="6208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добровольность</a:t>
            </a:r>
            <a:r>
              <a:rPr dirty="0"/>
              <a:t> – </a:t>
            </a:r>
            <a:r>
              <a:rPr dirty="0" err="1"/>
              <a:t>участники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взаимодействия</a:t>
            </a:r>
            <a:r>
              <a:rPr dirty="0"/>
              <a:t> </a:t>
            </a:r>
            <a:r>
              <a:rPr dirty="0" err="1"/>
              <a:t>самостоятельно</a:t>
            </a:r>
            <a:r>
              <a:rPr dirty="0"/>
              <a:t> </a:t>
            </a:r>
            <a:r>
              <a:rPr dirty="0" err="1"/>
              <a:t>определяют</a:t>
            </a:r>
            <a:r>
              <a:rPr dirty="0"/>
              <a:t> </a:t>
            </a:r>
            <a:r>
              <a:rPr dirty="0" err="1"/>
              <a:t>объемы</a:t>
            </a:r>
            <a:r>
              <a:rPr dirty="0"/>
              <a:t> и </a:t>
            </a:r>
            <a:r>
              <a:rPr dirty="0" err="1"/>
              <a:t>структуру</a:t>
            </a:r>
            <a:r>
              <a:rPr dirty="0"/>
              <a:t> </a:t>
            </a:r>
            <a:r>
              <a:rPr dirty="0" err="1"/>
              <a:t>своего</a:t>
            </a:r>
            <a:r>
              <a:rPr dirty="0"/>
              <a:t> </a:t>
            </a:r>
            <a:r>
              <a:rPr dirty="0" err="1"/>
              <a:t>участия</a:t>
            </a:r>
            <a:r>
              <a:rPr dirty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конкретным</a:t>
            </a:r>
            <a:r>
              <a:rPr dirty="0"/>
              <a:t> </a:t>
            </a:r>
            <a:r>
              <a:rPr dirty="0" err="1"/>
              <a:t>проектам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СЕТЕВОЕ ВЗАИМОДЕЙСТВИЕ КАК ФАКТОР СОВЕРШЕНСТВОВАНИЯ СОДЕРЖАНИЯ ОПОП И ПРАКТИКИ СТУДЕНТОВ ВУЗА КУЛЬТУРЫ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1" cy="1647405"/>
          </a:xfrm>
          <a:prstGeom prst="rect">
            <a:avLst/>
          </a:prstGeom>
        </p:spPr>
        <p:txBody>
          <a:bodyPr/>
          <a:lstStyle>
            <a:lvl1pPr defTabSz="395630">
              <a:lnSpc>
                <a:spcPct val="115000"/>
              </a:lnSpc>
              <a:spcBef>
                <a:spcPts val="800"/>
              </a:spcBef>
              <a:defRPr sz="2992" b="1">
                <a:solidFill>
                  <a:schemeClr val="accent1">
                    <a:hueOff val="114395"/>
                    <a:lumOff val="-24975"/>
                  </a:schemeClr>
                </a:solidFill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СЕТЕВОЕ ВЗАИМОДЕЙСТВИЕ КАК ФАКТОР СОВЕРШЕНСТВОВАНИЯ СОДЕРЖАНИЯ ОПОП И ПРАКТИКИ СТУДЕНТОВ ВУЗА КУЛЬТУРЫ</a:t>
            </a:r>
          </a:p>
        </p:txBody>
      </p:sp>
      <p:sp>
        <p:nvSpPr>
          <p:cNvPr id="133" name="Сетевой способ взаимодействия со стороны органов профессионального образования позволяет решить следующие задачи:…"/>
          <p:cNvSpPr txBox="1">
            <a:spLocks noGrp="1"/>
          </p:cNvSpPr>
          <p:nvPr>
            <p:ph type="body" idx="1"/>
          </p:nvPr>
        </p:nvSpPr>
        <p:spPr>
          <a:xfrm>
            <a:off x="1361483" y="1269999"/>
            <a:ext cx="21005801" cy="11176001"/>
          </a:xfrm>
          <a:prstGeom prst="rect">
            <a:avLst/>
          </a:prstGeom>
        </p:spPr>
        <p:txBody>
          <a:bodyPr/>
          <a:lstStyle/>
          <a:p>
            <a: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 smtClean="0"/>
              <a:t>Сетевой</a:t>
            </a:r>
            <a:r>
              <a:rPr dirty="0" smtClean="0"/>
              <a:t> </a:t>
            </a:r>
            <a:r>
              <a:rPr dirty="0" err="1"/>
              <a:t>способ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стороны</a:t>
            </a:r>
            <a:r>
              <a:rPr dirty="0"/>
              <a:t> </a:t>
            </a:r>
            <a:r>
              <a:rPr dirty="0" err="1"/>
              <a:t>органов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решить</a:t>
            </a:r>
            <a:r>
              <a:rPr dirty="0"/>
              <a:t> </a:t>
            </a:r>
            <a:r>
              <a:rPr dirty="0" err="1"/>
              <a:t>следующие</a:t>
            </a:r>
            <a:r>
              <a:rPr dirty="0"/>
              <a:t> </a:t>
            </a:r>
            <a:r>
              <a:rPr dirty="0" err="1"/>
              <a:t>задачи</a:t>
            </a:r>
            <a:r>
              <a:rPr dirty="0" smtClean="0"/>
              <a:t>:</a:t>
            </a:r>
            <a:endParaRPr lang="ru-RU" dirty="0" smtClean="0"/>
          </a:p>
          <a:p>
            <a: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590368" indent="-140368" algn="just" defTabSz="457200">
              <a:spcBef>
                <a:spcPts val="0"/>
              </a:spcBef>
              <a:buSzPct val="100000"/>
              <a:buFont typeface="Wingdings" pitchFamily="2" charset="2"/>
              <a:buChar char="Ø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/>
              <a:t>преодолеть</a:t>
            </a:r>
            <a:r>
              <a:rPr dirty="0"/>
              <a:t> </a:t>
            </a:r>
            <a:r>
              <a:rPr dirty="0" err="1"/>
              <a:t>ограниченные</a:t>
            </a:r>
            <a:r>
              <a:rPr dirty="0"/>
              <a:t> </a:t>
            </a:r>
            <a:r>
              <a:rPr dirty="0" err="1"/>
              <a:t>возможности</a:t>
            </a:r>
            <a:r>
              <a:rPr dirty="0"/>
              <a:t> </a:t>
            </a:r>
            <a:r>
              <a:rPr dirty="0" err="1"/>
              <a:t>учреждений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в </a:t>
            </a:r>
            <a:r>
              <a:rPr dirty="0" err="1"/>
              <a:t>части</a:t>
            </a:r>
            <a:r>
              <a:rPr dirty="0"/>
              <a:t> </a:t>
            </a:r>
            <a:r>
              <a:rPr dirty="0" err="1"/>
              <a:t>организации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опыта</a:t>
            </a:r>
            <a:r>
              <a:rPr dirty="0"/>
              <a:t> </a:t>
            </a:r>
            <a:r>
              <a:rPr dirty="0" err="1"/>
              <a:t>студентов</a:t>
            </a:r>
            <a:r>
              <a:rPr dirty="0"/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Сетевой способ взаимодействия со стороны органов профессионального образования позволяет решить следующие задачи:"/>
          <p:cNvSpPr txBox="1">
            <a:spLocks noGrp="1"/>
          </p:cNvSpPr>
          <p:nvPr>
            <p:ph type="title"/>
          </p:nvPr>
        </p:nvSpPr>
        <p:spPr>
          <a:xfrm>
            <a:off x="1174776" y="953344"/>
            <a:ext cx="21823680" cy="2103120"/>
          </a:xfrm>
          <a:prstGeom prst="rect">
            <a:avLst/>
          </a:prstGeom>
        </p:spPr>
        <p:txBody>
          <a:bodyPr/>
          <a:lstStyle>
            <a:lvl1pPr indent="355500" algn="just" defTabSz="361188">
              <a:defRPr sz="5056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Сетевой</a:t>
            </a:r>
            <a:r>
              <a:rPr dirty="0"/>
              <a:t> </a:t>
            </a:r>
            <a:r>
              <a:rPr dirty="0" err="1"/>
              <a:t>способ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стороны</a:t>
            </a:r>
            <a:r>
              <a:rPr dirty="0"/>
              <a:t> </a:t>
            </a:r>
            <a:r>
              <a:rPr dirty="0" err="1"/>
              <a:t>органов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решить</a:t>
            </a:r>
            <a:r>
              <a:rPr dirty="0"/>
              <a:t> </a:t>
            </a:r>
            <a:r>
              <a:rPr dirty="0" err="1"/>
              <a:t>следующие</a:t>
            </a:r>
            <a:r>
              <a:rPr dirty="0"/>
              <a:t> </a:t>
            </a:r>
            <a:r>
              <a:rPr dirty="0" err="1"/>
              <a:t>задачи</a:t>
            </a:r>
            <a:r>
              <a:rPr dirty="0"/>
              <a:t>:</a:t>
            </a:r>
          </a:p>
        </p:txBody>
      </p:sp>
      <p:sp>
        <p:nvSpPr>
          <p:cNvPr id="136" name="актуализировать профессионально-информационную базу преподавательского состава через регулярные взаимодействия со специалистами отрасли, обмен опытом и профессиональными идеями, генерировать инновационные методы и организационные формы профессионального 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0405808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590368" indent="-140368" algn="just" defTabSz="457200">
              <a:spcBef>
                <a:spcPts val="0"/>
              </a:spcBef>
              <a:buSzPct val="100000"/>
              <a:buChar char="-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dirty="0" err="1" smtClean="0"/>
              <a:t>актуализировать</a:t>
            </a:r>
            <a:r>
              <a:rPr dirty="0" smtClean="0"/>
              <a:t> </a:t>
            </a:r>
            <a:r>
              <a:rPr dirty="0" err="1"/>
              <a:t>профессионально-информационную</a:t>
            </a:r>
            <a:r>
              <a:rPr dirty="0"/>
              <a:t> </a:t>
            </a:r>
            <a:r>
              <a:rPr dirty="0" err="1"/>
              <a:t>базу</a:t>
            </a:r>
            <a:r>
              <a:rPr dirty="0"/>
              <a:t> </a:t>
            </a:r>
            <a:r>
              <a:rPr dirty="0" err="1"/>
              <a:t>преподавательского</a:t>
            </a:r>
            <a:r>
              <a:rPr dirty="0"/>
              <a:t> </a:t>
            </a:r>
            <a:r>
              <a:rPr dirty="0" err="1"/>
              <a:t>состава</a:t>
            </a:r>
            <a:r>
              <a:rPr dirty="0"/>
              <a:t> </a:t>
            </a:r>
            <a:r>
              <a:rPr dirty="0" err="1"/>
              <a:t>через</a:t>
            </a:r>
            <a:r>
              <a:rPr dirty="0"/>
              <a:t> </a:t>
            </a:r>
            <a:r>
              <a:rPr dirty="0" err="1"/>
              <a:t>регулярные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специалистами</a:t>
            </a:r>
            <a:r>
              <a:rPr dirty="0"/>
              <a:t> </a:t>
            </a:r>
            <a:r>
              <a:rPr dirty="0" err="1"/>
              <a:t>отрасли</a:t>
            </a:r>
            <a:r>
              <a:rPr dirty="0"/>
              <a:t>, </a:t>
            </a:r>
            <a:r>
              <a:rPr dirty="0" err="1"/>
              <a:t>обмен</a:t>
            </a:r>
            <a:r>
              <a:rPr dirty="0"/>
              <a:t> </a:t>
            </a:r>
            <a:r>
              <a:rPr dirty="0" err="1"/>
              <a:t>опытом</a:t>
            </a:r>
            <a:r>
              <a:rPr dirty="0"/>
              <a:t> и </a:t>
            </a:r>
            <a:r>
              <a:rPr dirty="0" err="1"/>
              <a:t>профессиональными</a:t>
            </a:r>
            <a:r>
              <a:rPr dirty="0"/>
              <a:t> </a:t>
            </a:r>
            <a:r>
              <a:rPr dirty="0" err="1"/>
              <a:t>идеями</a:t>
            </a:r>
            <a:r>
              <a:rPr dirty="0"/>
              <a:t>, </a:t>
            </a:r>
            <a:r>
              <a:rPr dirty="0" err="1"/>
              <a:t>генерировать</a:t>
            </a:r>
            <a:r>
              <a:rPr dirty="0"/>
              <a:t> </a:t>
            </a:r>
            <a:r>
              <a:rPr dirty="0" err="1"/>
              <a:t>инновационные</a:t>
            </a:r>
            <a:r>
              <a:rPr dirty="0"/>
              <a:t> </a:t>
            </a:r>
            <a:r>
              <a:rPr dirty="0" err="1"/>
              <a:t>методы</a:t>
            </a:r>
            <a:r>
              <a:rPr dirty="0"/>
              <a:t> и </a:t>
            </a:r>
            <a:r>
              <a:rPr dirty="0" err="1"/>
              <a:t>организационные</a:t>
            </a:r>
            <a:r>
              <a:rPr dirty="0"/>
              <a:t> </a:t>
            </a:r>
            <a:r>
              <a:rPr dirty="0" err="1"/>
              <a:t>формы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Сетевой способ взаимодействия со стороны органов профессионального образования позволяет решить следующие задачи:"/>
          <p:cNvSpPr txBox="1">
            <a:spLocks noGrp="1"/>
          </p:cNvSpPr>
          <p:nvPr>
            <p:ph type="title"/>
          </p:nvPr>
        </p:nvSpPr>
        <p:spPr>
          <a:xfrm>
            <a:off x="1390800" y="1169368"/>
            <a:ext cx="21823680" cy="2103120"/>
          </a:xfrm>
          <a:prstGeom prst="rect">
            <a:avLst/>
          </a:prstGeom>
        </p:spPr>
        <p:txBody>
          <a:bodyPr/>
          <a:lstStyle>
            <a:lvl1pPr indent="355500" algn="just" defTabSz="361188">
              <a:defRPr sz="5056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Сетевой</a:t>
            </a:r>
            <a:r>
              <a:rPr dirty="0"/>
              <a:t> </a:t>
            </a:r>
            <a:r>
              <a:rPr dirty="0" err="1"/>
              <a:t>способ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стороны</a:t>
            </a:r>
            <a:r>
              <a:rPr dirty="0"/>
              <a:t> </a:t>
            </a:r>
            <a:r>
              <a:rPr dirty="0" err="1"/>
              <a:t>органов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решить</a:t>
            </a:r>
            <a:r>
              <a:rPr dirty="0"/>
              <a:t> </a:t>
            </a:r>
            <a:r>
              <a:rPr dirty="0" err="1"/>
              <a:t>следующие</a:t>
            </a:r>
            <a:r>
              <a:rPr dirty="0"/>
              <a:t> </a:t>
            </a:r>
            <a:r>
              <a:rPr dirty="0" err="1"/>
              <a:t>задачи</a:t>
            </a:r>
            <a:r>
              <a:rPr dirty="0"/>
              <a:t>:</a:t>
            </a:r>
          </a:p>
        </p:txBody>
      </p:sp>
      <p:sp>
        <p:nvSpPr>
          <p:cNvPr id="139" name="разработать и внедрить в образовательный процесс соответствующие требованиям ФГОС и динамике современных профессиональных практик программы обучения;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1053880"/>
          </a:xfrm>
          <a:prstGeom prst="rect">
            <a:avLst/>
          </a:prstGeom>
        </p:spPr>
        <p:txBody>
          <a:bodyPr/>
          <a:lstStyle>
            <a:lvl1pPr marL="590368" indent="-140368" algn="just" defTabSz="457200">
              <a:spcBef>
                <a:spcPts val="0"/>
              </a:spcBef>
              <a:buSzPct val="100000"/>
              <a:buChar char="-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dirty="0" err="1" smtClean="0"/>
              <a:t>разработать</a:t>
            </a:r>
            <a:r>
              <a:rPr dirty="0" smtClean="0"/>
              <a:t> </a:t>
            </a:r>
            <a:r>
              <a:rPr dirty="0"/>
              <a:t>и </a:t>
            </a:r>
            <a:r>
              <a:rPr dirty="0" err="1"/>
              <a:t>внедрить</a:t>
            </a:r>
            <a:r>
              <a:rPr dirty="0"/>
              <a:t> в </a:t>
            </a:r>
            <a:r>
              <a:rPr dirty="0" err="1"/>
              <a:t>образовательный</a:t>
            </a:r>
            <a:r>
              <a:rPr dirty="0"/>
              <a:t> </a:t>
            </a:r>
            <a:r>
              <a:rPr dirty="0" err="1"/>
              <a:t>процесс</a:t>
            </a:r>
            <a:r>
              <a:rPr dirty="0"/>
              <a:t> </a:t>
            </a:r>
            <a:r>
              <a:rPr dirty="0" err="1"/>
              <a:t>соответствующие</a:t>
            </a:r>
            <a:r>
              <a:rPr dirty="0"/>
              <a:t> </a:t>
            </a:r>
            <a:r>
              <a:rPr sz="6600" dirty="0" err="1"/>
              <a:t>требованиям</a:t>
            </a:r>
            <a:r>
              <a:rPr dirty="0"/>
              <a:t> ФГОС и </a:t>
            </a:r>
            <a:r>
              <a:rPr dirty="0" err="1"/>
              <a:t>динамике</a:t>
            </a:r>
            <a:r>
              <a:rPr dirty="0"/>
              <a:t> </a:t>
            </a:r>
            <a:r>
              <a:rPr dirty="0" err="1"/>
              <a:t>современных</a:t>
            </a:r>
            <a:r>
              <a:rPr dirty="0"/>
              <a:t> </a:t>
            </a:r>
            <a:r>
              <a:rPr dirty="0" err="1"/>
              <a:t>профессиональных</a:t>
            </a:r>
            <a:r>
              <a:rPr dirty="0"/>
              <a:t> </a:t>
            </a:r>
            <a:r>
              <a:rPr dirty="0" err="1"/>
              <a:t>практик</a:t>
            </a:r>
            <a:r>
              <a:rPr dirty="0"/>
              <a:t> </a:t>
            </a:r>
            <a:r>
              <a:rPr dirty="0" err="1"/>
              <a:t>программы</a:t>
            </a:r>
            <a:r>
              <a:rPr dirty="0"/>
              <a:t> </a:t>
            </a:r>
            <a:r>
              <a:rPr dirty="0" err="1"/>
              <a:t>обучения</a:t>
            </a:r>
            <a:r>
              <a:rPr dirty="0"/>
              <a:t>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Сетевой способ взаимодействия со стороны органов профессионального образования позволяет решить следующие задачи:"/>
          <p:cNvSpPr txBox="1">
            <a:spLocks noGrp="1"/>
          </p:cNvSpPr>
          <p:nvPr>
            <p:ph type="title"/>
          </p:nvPr>
        </p:nvSpPr>
        <p:spPr>
          <a:xfrm>
            <a:off x="1390800" y="953344"/>
            <a:ext cx="21823680" cy="2103120"/>
          </a:xfrm>
          <a:prstGeom prst="rect">
            <a:avLst/>
          </a:prstGeom>
        </p:spPr>
        <p:txBody>
          <a:bodyPr/>
          <a:lstStyle>
            <a:lvl1pPr indent="355500" algn="just" defTabSz="361188">
              <a:defRPr sz="5056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Сетевой</a:t>
            </a:r>
            <a:r>
              <a:rPr dirty="0"/>
              <a:t> </a:t>
            </a:r>
            <a:r>
              <a:rPr dirty="0" err="1"/>
              <a:t>способ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</a:t>
            </a:r>
            <a:r>
              <a:rPr dirty="0" err="1"/>
              <a:t>со</a:t>
            </a:r>
            <a:r>
              <a:rPr dirty="0"/>
              <a:t> </a:t>
            </a:r>
            <a:r>
              <a:rPr dirty="0" err="1"/>
              <a:t>стороны</a:t>
            </a:r>
            <a:r>
              <a:rPr dirty="0"/>
              <a:t> </a:t>
            </a:r>
            <a:r>
              <a:rPr dirty="0" err="1"/>
              <a:t>органов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</a:t>
            </a:r>
            <a:r>
              <a:rPr dirty="0" err="1"/>
              <a:t>позволяет</a:t>
            </a:r>
            <a:r>
              <a:rPr dirty="0"/>
              <a:t> </a:t>
            </a:r>
            <a:r>
              <a:rPr dirty="0" err="1"/>
              <a:t>решить</a:t>
            </a:r>
            <a:r>
              <a:rPr dirty="0"/>
              <a:t> </a:t>
            </a:r>
            <a:r>
              <a:rPr dirty="0" err="1"/>
              <a:t>следующие</a:t>
            </a:r>
            <a:r>
              <a:rPr dirty="0"/>
              <a:t> </a:t>
            </a:r>
            <a:r>
              <a:rPr dirty="0" err="1"/>
              <a:t>задачи</a:t>
            </a:r>
            <a:r>
              <a:rPr dirty="0"/>
              <a:t>:</a:t>
            </a:r>
          </a:p>
        </p:txBody>
      </p:sp>
      <p:sp>
        <p:nvSpPr>
          <p:cNvPr id="142" name="создать условия для повышения интенсивности личностного и профессионального роста студентов благодаря формированию профессиональной идентичности.…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105388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43138" indent="-129138" algn="just" defTabSz="420623">
              <a:spcBef>
                <a:spcPts val="0"/>
              </a:spcBef>
              <a:buSzPct val="100000"/>
              <a:buChar char="-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543138" indent="-129138" algn="just" defTabSz="420623">
              <a:spcBef>
                <a:spcPts val="0"/>
              </a:spcBef>
              <a:buSzPct val="100000"/>
              <a:buChar char="-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543138" indent="-129138" algn="just" defTabSz="420623">
              <a:spcBef>
                <a:spcPts val="0"/>
              </a:spcBef>
              <a:buSzPct val="100000"/>
              <a:buChar char="-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543138" indent="-129138" algn="just" defTabSz="420623">
              <a:spcBef>
                <a:spcPts val="0"/>
              </a:spcBef>
              <a:buSzPct val="100000"/>
              <a:buChar char="-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lang="ru-RU" dirty="0" smtClean="0"/>
          </a:p>
          <a:p>
            <a:pPr marL="543138" indent="-129138" algn="just" defTabSz="420623">
              <a:spcBef>
                <a:spcPts val="0"/>
              </a:spcBef>
              <a:buSzPct val="100000"/>
              <a:buFont typeface="Wingdings" pitchFamily="2" charset="2"/>
              <a:buChar char="Ø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dirty="0" err="1" smtClean="0"/>
              <a:t>создать</a:t>
            </a:r>
            <a:r>
              <a:rPr dirty="0" smtClean="0"/>
              <a:t> </a:t>
            </a:r>
            <a:r>
              <a:rPr dirty="0" err="1"/>
              <a:t>условия</a:t>
            </a:r>
            <a:r>
              <a:rPr dirty="0"/>
              <a:t> </a:t>
            </a:r>
            <a:r>
              <a:rPr dirty="0" err="1"/>
              <a:t>для</a:t>
            </a:r>
            <a:r>
              <a:rPr dirty="0"/>
              <a:t> </a:t>
            </a:r>
            <a:r>
              <a:rPr dirty="0" err="1"/>
              <a:t>повышения</a:t>
            </a:r>
            <a:r>
              <a:rPr dirty="0"/>
              <a:t> </a:t>
            </a:r>
            <a:r>
              <a:rPr dirty="0" err="1"/>
              <a:t>интенсивности</a:t>
            </a:r>
            <a:r>
              <a:rPr dirty="0"/>
              <a:t> </a:t>
            </a:r>
            <a:r>
              <a:rPr dirty="0" err="1"/>
              <a:t>личностного</a:t>
            </a:r>
            <a:r>
              <a:rPr dirty="0"/>
              <a:t> и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роста</a:t>
            </a:r>
            <a:r>
              <a:rPr dirty="0"/>
              <a:t> </a:t>
            </a:r>
            <a:r>
              <a:rPr dirty="0" err="1" smtClean="0"/>
              <a:t>студентов</a:t>
            </a:r>
            <a:r>
              <a:rPr lang="ru-RU" dirty="0" smtClean="0"/>
              <a:t>,</a:t>
            </a:r>
            <a:r>
              <a:rPr dirty="0" smtClean="0"/>
              <a:t> </a:t>
            </a:r>
            <a:r>
              <a:rPr dirty="0" err="1"/>
              <a:t>благодаря</a:t>
            </a:r>
            <a:r>
              <a:rPr dirty="0"/>
              <a:t> </a:t>
            </a:r>
            <a:r>
              <a:rPr dirty="0" err="1"/>
              <a:t>формированию</a:t>
            </a:r>
            <a:r>
              <a:rPr dirty="0"/>
              <a:t> </a:t>
            </a:r>
            <a:r>
              <a:rPr dirty="0" err="1"/>
              <a:t>профессиональной</a:t>
            </a:r>
            <a:r>
              <a:rPr dirty="0"/>
              <a:t> </a:t>
            </a:r>
            <a:r>
              <a:rPr dirty="0" err="1"/>
              <a:t>идентичности</a:t>
            </a:r>
            <a:r>
              <a:rPr dirty="0"/>
              <a:t>.</a:t>
            </a:r>
          </a:p>
          <a:p>
            <a:pPr marL="543138" indent="-129138" algn="just" defTabSz="420623">
              <a:spcBef>
                <a:spcPts val="0"/>
              </a:spcBef>
              <a:buSzPct val="100000"/>
              <a:buChar char="-"/>
              <a:defRPr sz="5888">
                <a:latin typeface="Times New Roman"/>
                <a:ea typeface="Times New Roman"/>
                <a:cs typeface="Times New Roman"/>
                <a:sym typeface="Times New Roman"/>
              </a:defRPr>
            </a:pPr>
            <a:endParaRPr dirty="0"/>
          </a:p>
          <a:p>
            <a:pPr marL="0" indent="0" algn="just" defTabSz="420623">
              <a:spcBef>
                <a:spcPts val="0"/>
              </a:spcBef>
              <a:buSzTx/>
              <a:buNone/>
              <a:defRPr sz="1288">
                <a:solidFill>
                  <a:srgbClr val="2021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888" b="1" dirty="0" err="1"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Профессиональная</a:t>
            </a:r>
            <a:r>
              <a:rPr sz="5888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b="1" dirty="0" err="1">
                <a:latin typeface="Times New Roman"/>
                <a:ea typeface="Times New Roman"/>
                <a:cs typeface="Times New Roman"/>
                <a:sym typeface="Times New Roman"/>
              </a:rPr>
              <a:t>идентичность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 –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интегративный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психологический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феномен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ведущая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характеристика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профессионального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развития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человека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отражающая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степень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принятия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избранной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профессиональной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деятельности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качестве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средства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самореализации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и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развития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осознание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своей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тождественности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с </a:t>
            </a:r>
            <a:r>
              <a:rPr lang="ru-RU" sz="5888" dirty="0" smtClean="0">
                <a:latin typeface="Times New Roman"/>
                <a:ea typeface="Times New Roman"/>
                <a:cs typeface="Times New Roman"/>
                <a:sym typeface="Times New Roman"/>
              </a:rPr>
              <a:t>профессиональной </a:t>
            </a:r>
            <a:r>
              <a:rPr sz="5888" dirty="0" err="1" smtClean="0">
                <a:latin typeface="Times New Roman"/>
                <a:ea typeface="Times New Roman"/>
                <a:cs typeface="Times New Roman"/>
                <a:sym typeface="Times New Roman"/>
              </a:rPr>
              <a:t>группой</a:t>
            </a:r>
            <a:r>
              <a:rPr sz="5888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и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оценка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значимости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членства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 в </a:t>
            </a:r>
            <a:r>
              <a:rPr sz="5888" dirty="0" err="1">
                <a:latin typeface="Times New Roman"/>
                <a:ea typeface="Times New Roman"/>
                <a:cs typeface="Times New Roman"/>
                <a:sym typeface="Times New Roman"/>
              </a:rPr>
              <a:t>ней</a:t>
            </a:r>
            <a:r>
              <a:rPr sz="5888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Компоненты сетевого взаимодействия в системе профессионального образования:"/>
          <p:cNvSpPr txBox="1">
            <a:spLocks noGrp="1"/>
          </p:cNvSpPr>
          <p:nvPr>
            <p:ph type="title"/>
          </p:nvPr>
        </p:nvSpPr>
        <p:spPr>
          <a:xfrm>
            <a:off x="1246784" y="1025352"/>
            <a:ext cx="21823680" cy="2103120"/>
          </a:xfrm>
          <a:prstGeom prst="rect">
            <a:avLst/>
          </a:prstGeom>
        </p:spPr>
        <p:txBody>
          <a:bodyPr/>
          <a:lstStyle>
            <a:lvl1pPr indent="450000" algn="just" defTabSz="457200">
              <a:defRPr sz="5800" b="1">
                <a:solidFill>
                  <a:schemeClr val="accent1">
                    <a:hueOff val="114395"/>
                    <a:lumOff val="-24975"/>
                  </a:schemeClr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rPr dirty="0" err="1"/>
              <a:t>Компоненты</a:t>
            </a:r>
            <a:r>
              <a:rPr dirty="0"/>
              <a:t> </a:t>
            </a:r>
            <a:r>
              <a:rPr dirty="0" err="1"/>
              <a:t>сетевого</a:t>
            </a:r>
            <a:r>
              <a:rPr dirty="0"/>
              <a:t> </a:t>
            </a:r>
            <a:r>
              <a:rPr dirty="0" err="1"/>
              <a:t>взаимодействия</a:t>
            </a:r>
            <a:r>
              <a:rPr dirty="0"/>
              <a:t> в </a:t>
            </a:r>
            <a:r>
              <a:rPr dirty="0" err="1"/>
              <a:t>системе</a:t>
            </a:r>
            <a:r>
              <a:rPr dirty="0"/>
              <a:t> </a:t>
            </a:r>
            <a:r>
              <a:rPr dirty="0" err="1"/>
              <a:t>профессионального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:</a:t>
            </a:r>
          </a:p>
        </p:txBody>
      </p:sp>
      <p:sp>
        <p:nvSpPr>
          <p:cNvPr id="145" name="1.Оперативный взаимообмен информацией, методиками, программами, литературой, идеями, обеспечивающий преодоление консервативности системы образования и ее адаптации к современным требованиям профессиональных практик. Участие в разработке учебно-методическ"/>
          <p:cNvSpPr txBox="1">
            <a:spLocks noGrp="1"/>
          </p:cNvSpPr>
          <p:nvPr>
            <p:ph type="body" idx="1"/>
          </p:nvPr>
        </p:nvSpPr>
        <p:spPr>
          <a:xfrm>
            <a:off x="1341120" y="1060704"/>
            <a:ext cx="21823680" cy="107658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450000" algn="just" defTabSz="457200">
              <a:spcBef>
                <a:spcPts val="0"/>
              </a:spcBef>
              <a:buSzTx/>
              <a:buNone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dirty="0" smtClean="0"/>
              <a:t>1.Оперативный </a:t>
            </a:r>
            <a:r>
              <a:rPr dirty="0" err="1"/>
              <a:t>взаимообмен</a:t>
            </a:r>
            <a:r>
              <a:rPr dirty="0"/>
              <a:t> </a:t>
            </a:r>
            <a:r>
              <a:rPr dirty="0" err="1"/>
              <a:t>информацией</a:t>
            </a:r>
            <a:r>
              <a:rPr dirty="0"/>
              <a:t>, </a:t>
            </a:r>
            <a:r>
              <a:rPr dirty="0" err="1"/>
              <a:t>методиками</a:t>
            </a:r>
            <a:r>
              <a:rPr dirty="0"/>
              <a:t>, </a:t>
            </a:r>
            <a:r>
              <a:rPr dirty="0" err="1"/>
              <a:t>программами</a:t>
            </a:r>
            <a:r>
              <a:rPr dirty="0"/>
              <a:t>, </a:t>
            </a:r>
            <a:r>
              <a:rPr dirty="0" err="1"/>
              <a:t>литературой</a:t>
            </a:r>
            <a:r>
              <a:rPr dirty="0"/>
              <a:t>, </a:t>
            </a:r>
            <a:r>
              <a:rPr dirty="0" err="1"/>
              <a:t>идеями</a:t>
            </a:r>
            <a:r>
              <a:rPr dirty="0"/>
              <a:t>, </a:t>
            </a:r>
            <a:r>
              <a:rPr dirty="0" err="1"/>
              <a:t>обеспечивающий</a:t>
            </a:r>
            <a:r>
              <a:rPr dirty="0"/>
              <a:t> </a:t>
            </a:r>
            <a:r>
              <a:rPr dirty="0" err="1"/>
              <a:t>преодоление</a:t>
            </a:r>
            <a:r>
              <a:rPr dirty="0"/>
              <a:t> </a:t>
            </a:r>
            <a:r>
              <a:rPr dirty="0" err="1"/>
              <a:t>консервативности</a:t>
            </a:r>
            <a:r>
              <a:rPr dirty="0"/>
              <a:t> </a:t>
            </a:r>
            <a:r>
              <a:rPr dirty="0" err="1"/>
              <a:t>системы</a:t>
            </a:r>
            <a:r>
              <a:rPr dirty="0"/>
              <a:t> </a:t>
            </a:r>
            <a:r>
              <a:rPr dirty="0" err="1"/>
              <a:t>образования</a:t>
            </a:r>
            <a:r>
              <a:rPr dirty="0"/>
              <a:t> и </a:t>
            </a:r>
            <a:r>
              <a:rPr dirty="0" err="1"/>
              <a:t>ее</a:t>
            </a:r>
            <a:r>
              <a:rPr dirty="0"/>
              <a:t> </a:t>
            </a:r>
            <a:r>
              <a:rPr dirty="0" err="1"/>
              <a:t>адаптации</a:t>
            </a:r>
            <a:r>
              <a:rPr dirty="0"/>
              <a:t> к </a:t>
            </a:r>
            <a:r>
              <a:rPr dirty="0" err="1"/>
              <a:t>современным</a:t>
            </a:r>
            <a:r>
              <a:rPr dirty="0"/>
              <a:t> </a:t>
            </a:r>
            <a:r>
              <a:rPr dirty="0" err="1"/>
              <a:t>требованиям</a:t>
            </a:r>
            <a:r>
              <a:rPr dirty="0"/>
              <a:t> </a:t>
            </a:r>
            <a:r>
              <a:rPr dirty="0" err="1"/>
              <a:t>профессиональных</a:t>
            </a:r>
            <a:r>
              <a:rPr dirty="0"/>
              <a:t> </a:t>
            </a:r>
            <a:r>
              <a:rPr dirty="0" err="1"/>
              <a:t>практик</a:t>
            </a:r>
            <a:r>
              <a:rPr dirty="0"/>
              <a:t>. </a:t>
            </a:r>
            <a:r>
              <a:rPr dirty="0" err="1"/>
              <a:t>Участие</a:t>
            </a:r>
            <a:r>
              <a:rPr dirty="0"/>
              <a:t> в </a:t>
            </a:r>
            <a:r>
              <a:rPr dirty="0" err="1"/>
              <a:t>разработке</a:t>
            </a:r>
            <a:r>
              <a:rPr dirty="0"/>
              <a:t> </a:t>
            </a:r>
            <a:r>
              <a:rPr dirty="0" err="1"/>
              <a:t>учебно-методической</a:t>
            </a:r>
            <a:r>
              <a:rPr dirty="0"/>
              <a:t> </a:t>
            </a:r>
            <a:r>
              <a:rPr dirty="0" err="1"/>
              <a:t>документации</a:t>
            </a:r>
            <a:r>
              <a:rPr dirty="0"/>
              <a:t> и </a:t>
            </a:r>
            <a:r>
              <a:rPr dirty="0" err="1"/>
              <a:t>учебных</a:t>
            </a:r>
            <a:r>
              <a:rPr dirty="0"/>
              <a:t> </a:t>
            </a:r>
            <a:r>
              <a:rPr dirty="0" err="1"/>
              <a:t>пособий</a:t>
            </a:r>
            <a:r>
              <a:rPr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</TotalTime>
  <Words>634</Words>
  <Application>Microsoft Office PowerPoint</Application>
  <PresentationFormat>Произвольный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Аспект</vt:lpstr>
      <vt:lpstr>Слайд 1</vt:lpstr>
      <vt:lpstr>СЕТЕВОЕ ВЗАИМОДЕЙСТВИЕ КАК ФАКТОР СОВЕРШЕНСТВОВАНИЯ СОДЕРЖАНИЯ ОПОП И ПРАКТИКИ СТУДЕНТОВ ВУЗА КУЛЬТУРЫ</vt:lpstr>
      <vt:lpstr>СЕТЕВОЕ ВЗАИМОДЕЙСТВИЕ КАК ФАКТОР СОВЕРШЕНСТВОВАНИЯ СОДЕРЖАНИЯ ОПОП И ПРАКТИКИ СТУДЕНТОВ ВУЗА КУЛЬТУРЫ</vt:lpstr>
      <vt:lpstr>СЕТЕВОЕ ВЗАИМОДЕЙСТВИЕ КАК ФАКТОР СОВЕРШЕНСТВОВАНИЯ СОДЕРЖАНИЯ ОПОП И ПРАКТИКИ СТУДЕНТОВ ВУЗА КУЛЬТУРЫ</vt:lpstr>
      <vt:lpstr>СЕТЕВОЕ ВЗАИМОДЕЙСТВИЕ КАК ФАКТОР СОВЕРШЕНСТВОВАНИЯ СОДЕРЖАНИЯ ОПОП И ПРАКТИКИ СТУДЕНТОВ ВУЗА КУЛЬТУРЫ</vt:lpstr>
      <vt:lpstr>Сетевой способ взаимодействия со стороны органов профессионального образования позволяет решить следующие задачи:</vt:lpstr>
      <vt:lpstr>Сетевой способ взаимодействия со стороны органов профессионального образования позволяет решить следующие задачи:</vt:lpstr>
      <vt:lpstr>Сетевой способ взаимодействия со стороны органов профессионального образования позволяет решить следующие задачи:</vt:lpstr>
      <vt:lpstr>Компоненты сетевого взаимодействия в системе профессионального образования:</vt:lpstr>
      <vt:lpstr>Компоненты сетевого взаимодействия в системе профессионального образования:</vt:lpstr>
      <vt:lpstr>Компоненты сетевого взаимодействия в системе профессионального образования:</vt:lpstr>
      <vt:lpstr>Компоненты сетевого взаимодействия в системе профессионального образования:</vt:lpstr>
      <vt:lpstr>Необходимо ответить на вопросы: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2020-10-18T10:36:21Z</dcterms:modified>
</cp:coreProperties>
</file>